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451" r:id="rId2"/>
    <p:sldId id="360" r:id="rId3"/>
    <p:sldId id="1774" r:id="rId4"/>
    <p:sldId id="1775" r:id="rId5"/>
    <p:sldId id="1776" r:id="rId6"/>
    <p:sldId id="1779" r:id="rId7"/>
    <p:sldId id="1840" r:id="rId8"/>
    <p:sldId id="1843" r:id="rId9"/>
    <p:sldId id="1865" r:id="rId10"/>
    <p:sldId id="1842" r:id="rId11"/>
    <p:sldId id="256" r:id="rId12"/>
    <p:sldId id="1856" r:id="rId13"/>
    <p:sldId id="1857" r:id="rId14"/>
    <p:sldId id="1855" r:id="rId15"/>
    <p:sldId id="1866" r:id="rId16"/>
    <p:sldId id="1852" r:id="rId17"/>
    <p:sldId id="1854" r:id="rId18"/>
    <p:sldId id="1851" r:id="rId19"/>
    <p:sldId id="1858" r:id="rId20"/>
    <p:sldId id="1850" r:id="rId21"/>
    <p:sldId id="1848" r:id="rId22"/>
    <p:sldId id="1849" r:id="rId23"/>
    <p:sldId id="1859" r:id="rId24"/>
    <p:sldId id="257" r:id="rId25"/>
    <p:sldId id="1844" r:id="rId26"/>
    <p:sldId id="1845" r:id="rId27"/>
    <p:sldId id="1846" r:id="rId28"/>
    <p:sldId id="1847" r:id="rId29"/>
    <p:sldId id="1860" r:id="rId30"/>
    <p:sldId id="1861" r:id="rId31"/>
    <p:sldId id="1862" r:id="rId32"/>
    <p:sldId id="1863" r:id="rId33"/>
    <p:sldId id="1864" r:id="rId34"/>
    <p:sldId id="1867" r:id="rId35"/>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FA00"/>
    <a:srgbClr val="FF0000"/>
    <a:srgbClr val="CCE8D0"/>
    <a:srgbClr val="DBDEEE"/>
    <a:srgbClr val="C2E8F7"/>
    <a:srgbClr val="FEE1BB"/>
    <a:srgbClr val="FBDFE0"/>
    <a:srgbClr val="F3BCC3"/>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p:restoredTop sz="94626"/>
  </p:normalViewPr>
  <p:slideViewPr>
    <p:cSldViewPr snapToGrid="0">
      <p:cViewPr varScale="1">
        <p:scale>
          <a:sx n="116" d="100"/>
          <a:sy n="116" d="100"/>
        </p:scale>
        <p:origin x="200" y="2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232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7</a:t>
            </a:fld>
            <a:endParaRPr lang="es-ES"/>
          </a:p>
        </p:txBody>
      </p:sp>
    </p:spTree>
    <p:extLst>
      <p:ext uri="{BB962C8B-B14F-4D97-AF65-F5344CB8AC3E}">
        <p14:creationId xmlns:p14="http://schemas.microsoft.com/office/powerpoint/2010/main" val="113409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45E3D-2D84-ECF9-FABE-EA61063AA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98A1E-AE34-FB49-E198-D5EED6320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58896-F43C-0968-9E51-EC50A512367A}"/>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1807ECD9-031F-E5BD-2A8B-33CE6CD8CC4E}"/>
              </a:ext>
            </a:extLst>
          </p:cNvPr>
          <p:cNvSpPr>
            <a:spLocks noGrp="1"/>
          </p:cNvSpPr>
          <p:nvPr>
            <p:ph type="sldNum" sz="quarter" idx="5"/>
          </p:nvPr>
        </p:nvSpPr>
        <p:spPr/>
        <p:txBody>
          <a:bodyPr/>
          <a:lstStyle/>
          <a:p>
            <a:fld id="{6454EAAF-F758-EE40-B73F-3230427CD9A9}" type="slidenum">
              <a:rPr lang="es-ES" smtClean="0"/>
              <a:pPr/>
              <a:t>8</a:t>
            </a:fld>
            <a:endParaRPr lang="es-ES"/>
          </a:p>
        </p:txBody>
      </p:sp>
    </p:spTree>
    <p:extLst>
      <p:ext uri="{BB962C8B-B14F-4D97-AF65-F5344CB8AC3E}">
        <p14:creationId xmlns:p14="http://schemas.microsoft.com/office/powerpoint/2010/main" val="227183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1EA0-3545-0AFA-CB95-A092A67BC6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A828F-FD37-1E1F-2788-C765979A43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F9AE2-3D22-22D9-8E90-84FF3F248A1D}"/>
              </a:ext>
            </a:extLst>
          </p:cNvPr>
          <p:cNvSpPr>
            <a:spLocks noGrp="1"/>
          </p:cNvSpPr>
          <p:nvPr>
            <p:ph type="body" idx="1"/>
          </p:nvPr>
        </p:nvSpPr>
        <p:spPr/>
        <p:txBody>
          <a:bodyPr/>
          <a:lstStyle/>
          <a:p>
            <a:endParaRPr lang="es-ES_tradnl" dirty="0"/>
          </a:p>
        </p:txBody>
      </p:sp>
      <p:sp>
        <p:nvSpPr>
          <p:cNvPr id="4" name="Slide Number Placeholder 3">
            <a:extLst>
              <a:ext uri="{FF2B5EF4-FFF2-40B4-BE49-F238E27FC236}">
                <a16:creationId xmlns:a16="http://schemas.microsoft.com/office/drawing/2014/main" id="{B3C45048-46F2-AA2B-8146-4C1E6284993A}"/>
              </a:ext>
            </a:extLst>
          </p:cNvPr>
          <p:cNvSpPr>
            <a:spLocks noGrp="1"/>
          </p:cNvSpPr>
          <p:nvPr>
            <p:ph type="sldNum" sz="quarter" idx="5"/>
          </p:nvPr>
        </p:nvSpPr>
        <p:spPr/>
        <p:txBody>
          <a:bodyPr/>
          <a:lstStyle/>
          <a:p>
            <a:fld id="{6454EAAF-F758-EE40-B73F-3230427CD9A9}" type="slidenum">
              <a:rPr lang="es-ES" smtClean="0"/>
              <a:pPr/>
              <a:t>9</a:t>
            </a:fld>
            <a:endParaRPr lang="es-ES"/>
          </a:p>
        </p:txBody>
      </p:sp>
    </p:spTree>
    <p:extLst>
      <p:ext uri="{BB962C8B-B14F-4D97-AF65-F5344CB8AC3E}">
        <p14:creationId xmlns:p14="http://schemas.microsoft.com/office/powerpoint/2010/main" val="10520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10</a:t>
            </a:fld>
            <a:endParaRPr lang="es-ES"/>
          </a:p>
        </p:txBody>
      </p:sp>
    </p:spTree>
    <p:extLst>
      <p:ext uri="{BB962C8B-B14F-4D97-AF65-F5344CB8AC3E}">
        <p14:creationId xmlns:p14="http://schemas.microsoft.com/office/powerpoint/2010/main" val="3936872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6454EAAF-F758-EE40-B73F-3230427CD9A9}" type="slidenum">
              <a:rPr lang="es-ES" smtClean="0"/>
              <a:pPr/>
              <a:t>16</a:t>
            </a:fld>
            <a:endParaRPr lang="es-ES"/>
          </a:p>
        </p:txBody>
      </p:sp>
    </p:spTree>
    <p:extLst>
      <p:ext uri="{BB962C8B-B14F-4D97-AF65-F5344CB8AC3E}">
        <p14:creationId xmlns:p14="http://schemas.microsoft.com/office/powerpoint/2010/main" val="1085717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endParaRPr lang="es-ES"/>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endParaRPr lang="es-ES"/>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endParaRPr lang="es-ES"/>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endParaRPr lang="es-ES"/>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u-X_nZRsn5M?si=hVAEmak-y7D7yqms" TargetMode="External"/><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u-X_nZRsn5M?si=hVAEmak-y7D7yqms" TargetMode="External"/><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youtu.be/u-X_nZRsn5M?si=hVAEmak-y7D7yqms" TargetMode="Externa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u-X_nZRsn5M?si=hVAEmak-y7D7yqm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0.emf"/><Relationship Id="rId5" Type="http://schemas.openxmlformats.org/officeDocument/2006/relationships/image" Target="../media/image5.jpe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2.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projector.tensorflow.org/"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microsoft.com/office/2007/relationships/hdphoto" Target="../media/hdphoto1.wdp"/><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emf"/><Relationship Id="rId5" Type="http://schemas.microsoft.com/office/2007/relationships/hdphoto" Target="../media/hdphoto1.wdp"/><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910104-5AB8-BB44-8A9A-A30A93743C1D}"/>
              </a:ext>
            </a:extLst>
          </p:cNvPr>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8B5EF1-CC40-3A49-98BA-6E489F676A28}"/>
              </a:ext>
            </a:extLst>
          </p:cNvPr>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9FB29D-49AE-D74B-93F4-E5685FDC3D8D}"/>
              </a:ext>
            </a:extLst>
          </p:cNvPr>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Box 5">
            <a:extLst>
              <a:ext uri="{FF2B5EF4-FFF2-40B4-BE49-F238E27FC236}">
                <a16:creationId xmlns:a16="http://schemas.microsoft.com/office/drawing/2014/main" id="{EFC2A56C-FA2E-474A-982F-CADCE8881E01}"/>
              </a:ext>
            </a:extLst>
          </p:cNvPr>
          <p:cNvSpPr txBox="1">
            <a:spLocks noChangeArrowheads="1"/>
          </p:cNvSpPr>
          <p:nvPr/>
        </p:nvSpPr>
        <p:spPr bwMode="auto">
          <a:xfrm>
            <a:off x="2662833" y="1690179"/>
            <a:ext cx="3785011" cy="3785652"/>
          </a:xfrm>
          <a:prstGeom prst="rect">
            <a:avLst/>
          </a:prstGeom>
          <a:noFill/>
          <a:ln w="9525">
            <a:noFill/>
            <a:miter lim="800000"/>
            <a:headEnd/>
            <a:tailEnd/>
          </a:ln>
        </p:spPr>
        <p:txBody>
          <a:bodyPr wrap="none">
            <a:spAutoFit/>
          </a:bodyPr>
          <a:lstStyle/>
          <a:p>
            <a:pPr algn="ct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ó</a:t>
            </a:r>
            <a:r>
              <a:rPr lang="es-CL" sz="2400" dirty="0">
                <a:solidFill>
                  <a:srgbClr val="FF0000"/>
                </a:solidFill>
                <a:latin typeface="Trebuchet MS" pitchFamily="34" charset="0"/>
              </a:rPr>
              <a:t>n </a:t>
            </a:r>
            <a:r>
              <a:rPr lang="es-CL" sz="2400" dirty="0">
                <a:solidFill>
                  <a:schemeClr val="bg1"/>
                </a:solidFill>
                <a:latin typeface="Trebuchet MS" pitchFamily="34" charset="0"/>
              </a:rPr>
              <a:t>p</a:t>
            </a:r>
            <a:r>
              <a:rPr lang="es-CL" sz="2400" dirty="0">
                <a:solidFill>
                  <a:srgbClr val="FF0000"/>
                </a:solidFill>
                <a:latin typeface="Trebuchet MS" pitchFamily="34" charset="0"/>
              </a:rPr>
              <a:t>o</a:t>
            </a:r>
            <a:r>
              <a:rPr lang="es-CL" sz="2400" dirty="0">
                <a:solidFill>
                  <a:srgbClr val="3366FF"/>
                </a:solidFill>
                <a:latin typeface="Trebuchet MS" pitchFamily="34" charset="0"/>
              </a:rPr>
              <a:t>r </a:t>
            </a: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a</a:t>
            </a:r>
            <a:r>
              <a:rPr lang="es-CL" sz="2400" dirty="0">
                <a:solidFill>
                  <a:srgbClr val="3366FF"/>
                </a:solidFill>
                <a:latin typeface="Trebuchet MS" pitchFamily="34" charset="0"/>
              </a:rPr>
              <a:t>d</a:t>
            </a:r>
            <a:r>
              <a:rPr lang="es-CL" sz="2400" dirty="0">
                <a:solidFill>
                  <a:srgbClr val="FFFF00"/>
                </a:solidFill>
                <a:latin typeface="Trebuchet MS" pitchFamily="34" charset="0"/>
              </a:rPr>
              <a:t>o</a:t>
            </a:r>
            <a:r>
              <a:rPr lang="es-CL" sz="2400" dirty="0">
                <a:solidFill>
                  <a:srgbClr val="00FF00"/>
                </a:solidFill>
                <a:latin typeface="Trebuchet MS" pitchFamily="34" charset="0"/>
              </a:rPr>
              <a:t>r</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r>
              <a:rPr lang="es-CL" sz="1600" dirty="0">
                <a:solidFill>
                  <a:schemeClr val="bg1">
                    <a:lumMod val="75000"/>
                  </a:schemeClr>
                </a:solidFill>
                <a:latin typeface="Trebuchet MS" pitchFamily="34" charset="0"/>
              </a:rPr>
              <a:t>Domingo Mery</a:t>
            </a:r>
          </a:p>
          <a:p>
            <a:pPr algn="ctr"/>
            <a:endParaRPr lang="es-CL" sz="1400" dirty="0">
              <a:solidFill>
                <a:schemeClr val="bg1">
                  <a:lumMod val="75000"/>
                </a:schemeClr>
              </a:solidFill>
              <a:latin typeface="Trebuchet MS" pitchFamily="34" charset="0"/>
            </a:endParaRPr>
          </a:p>
          <a:p>
            <a:pPr algn="ctr"/>
            <a:r>
              <a:rPr lang="es-CL" sz="1400" dirty="0">
                <a:solidFill>
                  <a:schemeClr val="bg1">
                    <a:lumMod val="75000"/>
                  </a:schemeClr>
                </a:solidFill>
                <a:latin typeface="Trebuchet MS" pitchFamily="34" charset="0"/>
              </a:rPr>
              <a:t>Departamento de Ciencia de la Computación</a:t>
            </a:r>
          </a:p>
          <a:p>
            <a:pPr algn="ctr"/>
            <a:r>
              <a:rPr lang="es-CL" sz="1400" dirty="0">
                <a:solidFill>
                  <a:schemeClr val="bg1">
                    <a:lumMod val="75000"/>
                  </a:schemeClr>
                </a:solidFill>
                <a:latin typeface="Trebuchet MS" pitchFamily="34" charset="0"/>
              </a:rPr>
              <a:t>Escuela de Ingeniería</a:t>
            </a:r>
          </a:p>
          <a:p>
            <a:pPr algn="ctr"/>
            <a:r>
              <a:rPr lang="es-CL" sz="1400" dirty="0">
                <a:solidFill>
                  <a:schemeClr val="bg1">
                    <a:lumMod val="75000"/>
                  </a:schemeClr>
                </a:solidFill>
                <a:latin typeface="Trebuchet MS" pitchFamily="34" charset="0"/>
              </a:rPr>
              <a:t>Universidad Católica de Chile</a:t>
            </a:r>
          </a:p>
        </p:txBody>
      </p:sp>
      <p:sp>
        <p:nvSpPr>
          <p:cNvPr id="16" name="TextBox 15">
            <a:extLst>
              <a:ext uri="{FF2B5EF4-FFF2-40B4-BE49-F238E27FC236}">
                <a16:creationId xmlns:a16="http://schemas.microsoft.com/office/drawing/2014/main" id="{B0A5E7FE-7F7E-F94E-BFFB-F3B1FFA4EA11}"/>
              </a:ext>
            </a:extLst>
          </p:cNvPr>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CLIP</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3 ]</a:t>
            </a:r>
          </a:p>
        </p:txBody>
      </p:sp>
    </p:spTree>
    <p:extLst>
      <p:ext uri="{BB962C8B-B14F-4D97-AF65-F5344CB8AC3E}">
        <p14:creationId xmlns:p14="http://schemas.microsoft.com/office/powerpoint/2010/main" val="25529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8"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22" presetClass="entr" presetSubtype="8"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2" grpId="0" animBg="1"/>
      <p:bldP spid="13" grpId="0" animBg="1"/>
      <p:bldP spid="14" grpId="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E7D77-6A0E-5423-C6B6-A3C749AFFC9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4B55AB0-291D-9EC6-4DD9-E4F00F4D4C52}"/>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Data Collection: </a:t>
            </a:r>
            <a:r>
              <a:rPr lang="en-US" sz="3600" dirty="0">
                <a:solidFill>
                  <a:srgbClr val="0070C0"/>
                </a:solidFill>
                <a:latin typeface="Trebuchet MS" panose="020B0703020202090204" pitchFamily="34" charset="0"/>
                <a:ea typeface="Trebuchet MS" charset="0"/>
                <a:cs typeface="Trebuchet MS" charset="0"/>
              </a:rPr>
              <a:t>(Image , Text) </a:t>
            </a:r>
            <a:r>
              <a:rPr lang="en-US" sz="2400" dirty="0">
                <a:solidFill>
                  <a:schemeClr val="tx1">
                    <a:lumMod val="50000"/>
                    <a:lumOff val="50000"/>
                  </a:schemeClr>
                </a:solidFill>
                <a:latin typeface="Trebuchet MS" panose="020B0703020202090204" pitchFamily="34" charset="0"/>
                <a:ea typeface="Trebuchet MS" charset="0"/>
                <a:cs typeface="Trebuchet MS" charset="0"/>
              </a:rPr>
              <a:t>400M pairs</a:t>
            </a:r>
          </a:p>
        </p:txBody>
      </p:sp>
      <p:pic>
        <p:nvPicPr>
          <p:cNvPr id="2" name="Picture 1">
            <a:extLst>
              <a:ext uri="{FF2B5EF4-FFF2-40B4-BE49-F238E27FC236}">
                <a16:creationId xmlns:a16="http://schemas.microsoft.com/office/drawing/2014/main" id="{DE7CBEBE-CE3E-604C-C3AD-B8C8EA8C2D86}"/>
              </a:ext>
            </a:extLst>
          </p:cNvPr>
          <p:cNvPicPr>
            <a:picLocks noChangeAspect="1"/>
          </p:cNvPicPr>
          <p:nvPr/>
        </p:nvPicPr>
        <p:blipFill>
          <a:blip r:embed="rId3"/>
          <a:stretch>
            <a:fillRect/>
          </a:stretch>
        </p:blipFill>
        <p:spPr>
          <a:xfrm>
            <a:off x="705394" y="1151048"/>
            <a:ext cx="7772400" cy="5328612"/>
          </a:xfrm>
          <a:prstGeom prst="rect">
            <a:avLst/>
          </a:prstGeom>
        </p:spPr>
      </p:pic>
    </p:spTree>
    <p:extLst>
      <p:ext uri="{BB962C8B-B14F-4D97-AF65-F5344CB8AC3E}">
        <p14:creationId xmlns:p14="http://schemas.microsoft.com/office/powerpoint/2010/main" val="261732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FEC340-220C-F127-C429-A1B934440A9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4B2276D8-94C5-BD5F-516F-BF87D9790EF8}"/>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Tree>
    <p:extLst>
      <p:ext uri="{BB962C8B-B14F-4D97-AF65-F5344CB8AC3E}">
        <p14:creationId xmlns:p14="http://schemas.microsoft.com/office/powerpoint/2010/main" val="215722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044BC-515B-0C3C-5C52-F9236ADC3E8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24A7E8-CDEE-D125-CD40-4A4224190DA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B69257EB-3F18-3BAD-1BED-7DC2A079BB34}"/>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
        <p:nvSpPr>
          <p:cNvPr id="2" name="Oval 1">
            <a:extLst>
              <a:ext uri="{FF2B5EF4-FFF2-40B4-BE49-F238E27FC236}">
                <a16:creationId xmlns:a16="http://schemas.microsoft.com/office/drawing/2014/main" id="{74C96C4F-1869-DD45-B11C-13C7B4C42586}"/>
              </a:ext>
            </a:extLst>
          </p:cNvPr>
          <p:cNvSpPr/>
          <p:nvPr/>
        </p:nvSpPr>
        <p:spPr>
          <a:xfrm rot="2704275">
            <a:off x="5019023" y="4017784"/>
            <a:ext cx="4480102" cy="571500"/>
          </a:xfrm>
          <a:prstGeom prst="ellipse">
            <a:avLst/>
          </a:prstGeom>
          <a:noFill/>
          <a:ln>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Cross 2">
            <a:extLst>
              <a:ext uri="{FF2B5EF4-FFF2-40B4-BE49-F238E27FC236}">
                <a16:creationId xmlns:a16="http://schemas.microsoft.com/office/drawing/2014/main" id="{571E99AB-9D17-F288-1D91-0D86BBC18A28}"/>
              </a:ext>
            </a:extLst>
          </p:cNvPr>
          <p:cNvSpPr/>
          <p:nvPr/>
        </p:nvSpPr>
        <p:spPr>
          <a:xfrm>
            <a:off x="6904014" y="3954284"/>
            <a:ext cx="710119" cy="698500"/>
          </a:xfrm>
          <a:prstGeom prst="plus">
            <a:avLst>
              <a:gd name="adj" fmla="val 41364"/>
            </a:avLst>
          </a:prstGeom>
          <a:solidFill>
            <a:srgbClr val="00FA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 name="TextBox 5">
            <a:extLst>
              <a:ext uri="{FF2B5EF4-FFF2-40B4-BE49-F238E27FC236}">
                <a16:creationId xmlns:a16="http://schemas.microsoft.com/office/drawing/2014/main" id="{F7EF7EBD-E199-0CE8-82F7-A02C9D746993}"/>
              </a:ext>
            </a:extLst>
          </p:cNvPr>
          <p:cNvSpPr txBox="1"/>
          <p:nvPr/>
        </p:nvSpPr>
        <p:spPr>
          <a:xfrm>
            <a:off x="5240738" y="5946652"/>
            <a:ext cx="2497800" cy="369332"/>
          </a:xfrm>
          <a:prstGeom prst="rect">
            <a:avLst/>
          </a:prstGeom>
          <a:noFill/>
        </p:spPr>
        <p:txBody>
          <a:bodyPr wrap="none" rtlCol="0">
            <a:spAutoFit/>
          </a:bodyPr>
          <a:lstStyle/>
          <a:p>
            <a:r>
              <a:rPr lang="en-US" dirty="0">
                <a:solidFill>
                  <a:srgbClr val="00FA00"/>
                </a:solidFill>
                <a:latin typeface="Trebuchet MS" panose="020B0703020202090204" pitchFamily="34" charset="0"/>
              </a:rPr>
              <a:t>Maximize the diagonal</a:t>
            </a:r>
            <a:endParaRPr lang="en-US" dirty="0">
              <a:solidFill>
                <a:srgbClr val="FF0000"/>
              </a:solidFill>
              <a:latin typeface="Trebuchet MS" panose="020B0703020202090204" pitchFamily="34" charset="0"/>
            </a:endParaRPr>
          </a:p>
        </p:txBody>
      </p:sp>
    </p:spTree>
    <p:extLst>
      <p:ext uri="{BB962C8B-B14F-4D97-AF65-F5344CB8AC3E}">
        <p14:creationId xmlns:p14="http://schemas.microsoft.com/office/powerpoint/2010/main" val="90612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D70-CF42-C59F-9539-93B497D6BBC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9A42A4B-F607-B9BF-0147-E13025FEB85D}"/>
              </a:ext>
            </a:extLst>
          </p:cNvPr>
          <p:cNvPicPr>
            <a:picLocks noChangeAspect="1"/>
          </p:cNvPicPr>
          <p:nvPr/>
        </p:nvPicPr>
        <p:blipFill>
          <a:blip r:embed="rId2"/>
          <a:stretch>
            <a:fillRect/>
          </a:stretch>
        </p:blipFill>
        <p:spPr>
          <a:xfrm>
            <a:off x="1311593" y="857250"/>
            <a:ext cx="7475220" cy="4985899"/>
          </a:xfrm>
          <a:prstGeom prst="rect">
            <a:avLst/>
          </a:prstGeom>
        </p:spPr>
      </p:pic>
      <p:sp>
        <p:nvSpPr>
          <p:cNvPr id="8" name="TextBox 7">
            <a:extLst>
              <a:ext uri="{FF2B5EF4-FFF2-40B4-BE49-F238E27FC236}">
                <a16:creationId xmlns:a16="http://schemas.microsoft.com/office/drawing/2014/main" id="{70830AFA-E187-E440-DE4E-9B12E0A346A9}"/>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sp>
        <p:nvSpPr>
          <p:cNvPr id="2" name="Oval 1">
            <a:extLst>
              <a:ext uri="{FF2B5EF4-FFF2-40B4-BE49-F238E27FC236}">
                <a16:creationId xmlns:a16="http://schemas.microsoft.com/office/drawing/2014/main" id="{1945D66A-F39A-435C-CB73-55FF5E7133B2}"/>
              </a:ext>
            </a:extLst>
          </p:cNvPr>
          <p:cNvSpPr/>
          <p:nvPr/>
        </p:nvSpPr>
        <p:spPr>
          <a:xfrm rot="2704275">
            <a:off x="5019023" y="4017784"/>
            <a:ext cx="4480102" cy="571500"/>
          </a:xfrm>
          <a:prstGeom prst="ellipse">
            <a:avLst/>
          </a:prstGeom>
          <a:noFill/>
          <a:ln>
            <a:solidFill>
              <a:srgbClr val="FF9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3" name="Cross 2">
            <a:extLst>
              <a:ext uri="{FF2B5EF4-FFF2-40B4-BE49-F238E27FC236}">
                <a16:creationId xmlns:a16="http://schemas.microsoft.com/office/drawing/2014/main" id="{7D265C0C-4EB3-280D-0AAD-4AC7BFF04ABD}"/>
              </a:ext>
            </a:extLst>
          </p:cNvPr>
          <p:cNvSpPr/>
          <p:nvPr/>
        </p:nvSpPr>
        <p:spPr>
          <a:xfrm>
            <a:off x="6904014" y="3954284"/>
            <a:ext cx="710119" cy="698500"/>
          </a:xfrm>
          <a:prstGeom prst="plus">
            <a:avLst>
              <a:gd name="adj" fmla="val 41364"/>
            </a:avLst>
          </a:prstGeom>
          <a:solidFill>
            <a:srgbClr val="00FA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0EA77881-1C50-244F-979F-7BEE7DAB64FC}"/>
              </a:ext>
            </a:extLst>
          </p:cNvPr>
          <p:cNvSpPr/>
          <p:nvPr/>
        </p:nvSpPr>
        <p:spPr>
          <a:xfrm>
            <a:off x="7848600" y="3429000"/>
            <a:ext cx="508000" cy="1524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 name="Rectangle 4">
            <a:extLst>
              <a:ext uri="{FF2B5EF4-FFF2-40B4-BE49-F238E27FC236}">
                <a16:creationId xmlns:a16="http://schemas.microsoft.com/office/drawing/2014/main" id="{D287292D-91D8-C1B3-180D-7EB67ECBD176}"/>
              </a:ext>
            </a:extLst>
          </p:cNvPr>
          <p:cNvSpPr/>
          <p:nvPr/>
        </p:nvSpPr>
        <p:spPr>
          <a:xfrm>
            <a:off x="6396014" y="5019366"/>
            <a:ext cx="508000" cy="1524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 name="TextBox 5">
            <a:extLst>
              <a:ext uri="{FF2B5EF4-FFF2-40B4-BE49-F238E27FC236}">
                <a16:creationId xmlns:a16="http://schemas.microsoft.com/office/drawing/2014/main" id="{BCE29AE9-4033-EA94-D873-0B48B679A70F}"/>
              </a:ext>
            </a:extLst>
          </p:cNvPr>
          <p:cNvSpPr txBox="1"/>
          <p:nvPr/>
        </p:nvSpPr>
        <p:spPr>
          <a:xfrm>
            <a:off x="5240738" y="5946652"/>
            <a:ext cx="3389069" cy="646331"/>
          </a:xfrm>
          <a:prstGeom prst="rect">
            <a:avLst/>
          </a:prstGeom>
          <a:noFill/>
        </p:spPr>
        <p:txBody>
          <a:bodyPr wrap="none" rtlCol="0">
            <a:spAutoFit/>
          </a:bodyPr>
          <a:lstStyle/>
          <a:p>
            <a:r>
              <a:rPr lang="en-US" dirty="0">
                <a:solidFill>
                  <a:srgbClr val="00FA00"/>
                </a:solidFill>
                <a:latin typeface="Trebuchet MS" panose="020B0703020202090204" pitchFamily="34" charset="0"/>
              </a:rPr>
              <a:t>Maximize the diagonal, </a:t>
            </a:r>
          </a:p>
          <a:p>
            <a:r>
              <a:rPr lang="en-US" dirty="0">
                <a:solidFill>
                  <a:srgbClr val="FF0000"/>
                </a:solidFill>
                <a:latin typeface="Trebuchet MS" panose="020B0703020202090204" pitchFamily="34" charset="0"/>
              </a:rPr>
              <a:t>and minimize the non-diagonal</a:t>
            </a:r>
          </a:p>
        </p:txBody>
      </p:sp>
      <p:sp>
        <p:nvSpPr>
          <p:cNvPr id="9" name="TextBox 8">
            <a:extLst>
              <a:ext uri="{FF2B5EF4-FFF2-40B4-BE49-F238E27FC236}">
                <a16:creationId xmlns:a16="http://schemas.microsoft.com/office/drawing/2014/main" id="{EEC1C209-446A-0627-EAFF-EAAA7C1E6CCE}"/>
              </a:ext>
            </a:extLst>
          </p:cNvPr>
          <p:cNvSpPr txBox="1"/>
          <p:nvPr/>
        </p:nvSpPr>
        <p:spPr>
          <a:xfrm>
            <a:off x="381000" y="5843149"/>
            <a:ext cx="3937000" cy="923330"/>
          </a:xfrm>
          <a:prstGeom prst="rect">
            <a:avLst/>
          </a:prstGeom>
          <a:noFill/>
        </p:spPr>
        <p:txBody>
          <a:bodyPr wrap="square" rtlCol="0">
            <a:spAutoFit/>
          </a:bodyPr>
          <a:lstStyle/>
          <a:p>
            <a:r>
              <a:rPr lang="en-US" dirty="0">
                <a:latin typeface="Trebuchet MS" panose="020B0703020202090204" pitchFamily="34" charset="0"/>
              </a:rPr>
              <a:t>Contrastive loss: </a:t>
            </a:r>
            <a:r>
              <a:rPr lang="en-US" dirty="0">
                <a:solidFill>
                  <a:srgbClr val="00FA00"/>
                </a:solidFill>
                <a:latin typeface="Trebuchet MS" panose="020B0703020202090204" pitchFamily="34" charset="0"/>
              </a:rPr>
              <a:t>minimizes distance between correct pairs,</a:t>
            </a:r>
            <a:r>
              <a:rPr lang="en-US" dirty="0">
                <a:latin typeface="Trebuchet MS" panose="020B0703020202090204" pitchFamily="34" charset="0"/>
              </a:rPr>
              <a:t> </a:t>
            </a:r>
            <a:r>
              <a:rPr lang="en-US" dirty="0">
                <a:solidFill>
                  <a:srgbClr val="FF0000"/>
                </a:solidFill>
                <a:latin typeface="Trebuchet MS" panose="020B0703020202090204" pitchFamily="34" charset="0"/>
              </a:rPr>
              <a:t>maximizes for incorrect pairs.</a:t>
            </a:r>
            <a:endParaRPr lang="es-ES_tradnl" dirty="0">
              <a:solidFill>
                <a:srgbClr val="FF0000"/>
              </a:solidFill>
              <a:latin typeface="Trebuchet MS" panose="020B0703020202090204" pitchFamily="34" charset="0"/>
            </a:endParaRPr>
          </a:p>
        </p:txBody>
      </p:sp>
    </p:spTree>
    <p:extLst>
      <p:ext uri="{BB962C8B-B14F-4D97-AF65-F5344CB8AC3E}">
        <p14:creationId xmlns:p14="http://schemas.microsoft.com/office/powerpoint/2010/main" val="142658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130078-AF79-01FA-7DFD-CA65FA1017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1D706CF-8C28-0C8F-A8DC-8FCA220806DA}"/>
              </a:ext>
            </a:extLst>
          </p:cNvPr>
          <p:cNvPicPr>
            <a:picLocks noChangeAspect="1"/>
          </p:cNvPicPr>
          <p:nvPr/>
        </p:nvPicPr>
        <p:blipFill>
          <a:blip r:embed="rId2"/>
          <a:stretch>
            <a:fillRect/>
          </a:stretch>
        </p:blipFill>
        <p:spPr>
          <a:xfrm>
            <a:off x="-2174" y="731952"/>
            <a:ext cx="9243769" cy="5452948"/>
          </a:xfrm>
          <a:prstGeom prst="rect">
            <a:avLst/>
          </a:prstGeom>
        </p:spPr>
      </p:pic>
      <p:sp>
        <p:nvSpPr>
          <p:cNvPr id="8" name="TextBox 7">
            <a:extLst>
              <a:ext uri="{FF2B5EF4-FFF2-40B4-BE49-F238E27FC236}">
                <a16:creationId xmlns:a16="http://schemas.microsoft.com/office/drawing/2014/main" id="{FD441AAC-7EEB-3F24-7C64-A1D8506C8C3F}"/>
              </a:ext>
            </a:extLst>
          </p:cNvPr>
          <p:cNvSpPr txBox="1"/>
          <p:nvPr/>
        </p:nvSpPr>
        <p:spPr>
          <a:xfrm>
            <a:off x="130198" y="183854"/>
            <a:ext cx="3485249"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Max Margin Loss</a:t>
            </a:r>
          </a:p>
        </p:txBody>
      </p:sp>
      <p:sp>
        <p:nvSpPr>
          <p:cNvPr id="2" name="TextBox 1">
            <a:extLst>
              <a:ext uri="{FF2B5EF4-FFF2-40B4-BE49-F238E27FC236}">
                <a16:creationId xmlns:a16="http://schemas.microsoft.com/office/drawing/2014/main" id="{5DBBA42B-2CE8-5ED2-41E8-91DFC263A29B}"/>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3"/>
              </a:rPr>
              <a:t>https://youtu.be/u-X_nZRsn5M?si=hVAEmak-y7D7yqms</a:t>
            </a:r>
            <a:r>
              <a:rPr lang="es-ES_tradnl" sz="1200" dirty="0">
                <a:latin typeface="Consolas" panose="020B0609020204030204" pitchFamily="49" charset="0"/>
                <a:cs typeface="Consolas" panose="020B0609020204030204" pitchFamily="49" charset="0"/>
              </a:rPr>
              <a:t> </a:t>
            </a:r>
          </a:p>
        </p:txBody>
      </p:sp>
      <p:sp>
        <p:nvSpPr>
          <p:cNvPr id="6" name="Rectangle 5">
            <a:extLst>
              <a:ext uri="{FF2B5EF4-FFF2-40B4-BE49-F238E27FC236}">
                <a16:creationId xmlns:a16="http://schemas.microsoft.com/office/drawing/2014/main" id="{412B39E1-1D25-C922-14CE-5E2D5E6DABFF}"/>
              </a:ext>
            </a:extLst>
          </p:cNvPr>
          <p:cNvSpPr/>
          <p:nvPr/>
        </p:nvSpPr>
        <p:spPr>
          <a:xfrm>
            <a:off x="28598" y="901700"/>
            <a:ext cx="26892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Picture 8">
            <a:extLst>
              <a:ext uri="{FF2B5EF4-FFF2-40B4-BE49-F238E27FC236}">
                <a16:creationId xmlns:a16="http://schemas.microsoft.com/office/drawing/2014/main" id="{127AC9D6-6A5E-AC07-20E4-691DEA7411B8}"/>
              </a:ext>
            </a:extLst>
          </p:cNvPr>
          <p:cNvPicPr>
            <a:picLocks noChangeAspect="1"/>
          </p:cNvPicPr>
          <p:nvPr/>
        </p:nvPicPr>
        <p:blipFill>
          <a:blip r:embed="rId4"/>
          <a:stretch>
            <a:fillRect/>
          </a:stretch>
        </p:blipFill>
        <p:spPr>
          <a:xfrm>
            <a:off x="6267450" y="4298950"/>
            <a:ext cx="190500" cy="292100"/>
          </a:xfrm>
          <a:prstGeom prst="rect">
            <a:avLst/>
          </a:prstGeom>
        </p:spPr>
      </p:pic>
      <p:pic>
        <p:nvPicPr>
          <p:cNvPr id="3" name="Picture 2">
            <a:extLst>
              <a:ext uri="{FF2B5EF4-FFF2-40B4-BE49-F238E27FC236}">
                <a16:creationId xmlns:a16="http://schemas.microsoft.com/office/drawing/2014/main" id="{D233C592-5092-4619-486A-6AEA889DB566}"/>
              </a:ext>
            </a:extLst>
          </p:cNvPr>
          <p:cNvPicPr>
            <a:picLocks noChangeAspect="1"/>
          </p:cNvPicPr>
          <p:nvPr/>
        </p:nvPicPr>
        <p:blipFill>
          <a:blip r:embed="rId5"/>
          <a:stretch>
            <a:fillRect/>
          </a:stretch>
        </p:blipFill>
        <p:spPr>
          <a:xfrm>
            <a:off x="6013220" y="1224865"/>
            <a:ext cx="3022600" cy="558800"/>
          </a:xfrm>
          <a:prstGeom prst="rect">
            <a:avLst/>
          </a:prstGeom>
        </p:spPr>
      </p:pic>
      <p:cxnSp>
        <p:nvCxnSpPr>
          <p:cNvPr id="7" name="Straight Arrow Connector 6">
            <a:extLst>
              <a:ext uri="{FF2B5EF4-FFF2-40B4-BE49-F238E27FC236}">
                <a16:creationId xmlns:a16="http://schemas.microsoft.com/office/drawing/2014/main" id="{769329D9-B599-4C14-5212-F63629EF7C05}"/>
              </a:ext>
            </a:extLst>
          </p:cNvPr>
          <p:cNvCxnSpPr>
            <a:cxnSpLocks/>
          </p:cNvCxnSpPr>
          <p:nvPr/>
        </p:nvCxnSpPr>
        <p:spPr>
          <a:xfrm flipH="1">
            <a:off x="5832054" y="1881897"/>
            <a:ext cx="877218" cy="39468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B6D21BE-5E88-1405-432C-8A50C3AD7364}"/>
              </a:ext>
            </a:extLst>
          </p:cNvPr>
          <p:cNvCxnSpPr>
            <a:cxnSpLocks/>
          </p:cNvCxnSpPr>
          <p:nvPr/>
        </p:nvCxnSpPr>
        <p:spPr>
          <a:xfrm flipH="1">
            <a:off x="6910928" y="1881897"/>
            <a:ext cx="933082" cy="3256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116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EC8A68A-04FA-677B-0FAF-8ADCD7F1CAC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4FCE6C3-080C-748B-33F5-3194C1AE8796}"/>
              </a:ext>
            </a:extLst>
          </p:cNvPr>
          <p:cNvPicPr>
            <a:picLocks noChangeAspect="1"/>
          </p:cNvPicPr>
          <p:nvPr/>
        </p:nvPicPr>
        <p:blipFill>
          <a:blip r:embed="rId2"/>
          <a:stretch>
            <a:fillRect/>
          </a:stretch>
        </p:blipFill>
        <p:spPr>
          <a:xfrm>
            <a:off x="-2174" y="731952"/>
            <a:ext cx="9243769" cy="5452948"/>
          </a:xfrm>
          <a:prstGeom prst="rect">
            <a:avLst/>
          </a:prstGeom>
        </p:spPr>
      </p:pic>
      <p:sp>
        <p:nvSpPr>
          <p:cNvPr id="8" name="TextBox 7">
            <a:extLst>
              <a:ext uri="{FF2B5EF4-FFF2-40B4-BE49-F238E27FC236}">
                <a16:creationId xmlns:a16="http://schemas.microsoft.com/office/drawing/2014/main" id="{58D0A29D-7729-B7C2-A2A6-271212A4CCC0}"/>
              </a:ext>
            </a:extLst>
          </p:cNvPr>
          <p:cNvSpPr txBox="1"/>
          <p:nvPr/>
        </p:nvSpPr>
        <p:spPr>
          <a:xfrm>
            <a:off x="130198" y="183854"/>
            <a:ext cx="3485249"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Max Margin Loss</a:t>
            </a:r>
          </a:p>
        </p:txBody>
      </p:sp>
      <p:sp>
        <p:nvSpPr>
          <p:cNvPr id="2" name="TextBox 1">
            <a:extLst>
              <a:ext uri="{FF2B5EF4-FFF2-40B4-BE49-F238E27FC236}">
                <a16:creationId xmlns:a16="http://schemas.microsoft.com/office/drawing/2014/main" id="{8425BA61-A8B9-5D40-947E-9CC5003C62AE}"/>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3"/>
              </a:rPr>
              <a:t>https://youtu.be/u-X_nZRsn5M?si=hVAEmak-y7D7yqms</a:t>
            </a:r>
            <a:r>
              <a:rPr lang="es-ES_tradnl" sz="1200" dirty="0">
                <a:latin typeface="Consolas" panose="020B0609020204030204" pitchFamily="49" charset="0"/>
                <a:cs typeface="Consolas" panose="020B0609020204030204" pitchFamily="49" charset="0"/>
              </a:rPr>
              <a:t> </a:t>
            </a:r>
          </a:p>
        </p:txBody>
      </p:sp>
      <p:sp>
        <p:nvSpPr>
          <p:cNvPr id="6" name="Rectangle 5">
            <a:extLst>
              <a:ext uri="{FF2B5EF4-FFF2-40B4-BE49-F238E27FC236}">
                <a16:creationId xmlns:a16="http://schemas.microsoft.com/office/drawing/2014/main" id="{A1E1261D-A37C-719A-B653-AA680258673F}"/>
              </a:ext>
            </a:extLst>
          </p:cNvPr>
          <p:cNvSpPr/>
          <p:nvPr/>
        </p:nvSpPr>
        <p:spPr>
          <a:xfrm>
            <a:off x="28598" y="901700"/>
            <a:ext cx="5984622" cy="76184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9" name="Picture 8">
            <a:extLst>
              <a:ext uri="{FF2B5EF4-FFF2-40B4-BE49-F238E27FC236}">
                <a16:creationId xmlns:a16="http://schemas.microsoft.com/office/drawing/2014/main" id="{1151D09E-9E17-905C-35D3-9429DF93E99C}"/>
              </a:ext>
            </a:extLst>
          </p:cNvPr>
          <p:cNvPicPr>
            <a:picLocks noChangeAspect="1"/>
          </p:cNvPicPr>
          <p:nvPr/>
        </p:nvPicPr>
        <p:blipFill>
          <a:blip r:embed="rId4"/>
          <a:stretch>
            <a:fillRect/>
          </a:stretch>
        </p:blipFill>
        <p:spPr>
          <a:xfrm>
            <a:off x="6267450" y="4298950"/>
            <a:ext cx="190500" cy="292100"/>
          </a:xfrm>
          <a:prstGeom prst="rect">
            <a:avLst/>
          </a:prstGeom>
        </p:spPr>
      </p:pic>
      <p:pic>
        <p:nvPicPr>
          <p:cNvPr id="3" name="Picture 2">
            <a:extLst>
              <a:ext uri="{FF2B5EF4-FFF2-40B4-BE49-F238E27FC236}">
                <a16:creationId xmlns:a16="http://schemas.microsoft.com/office/drawing/2014/main" id="{3E006B8B-DE79-BF06-E087-F31ADFE9024B}"/>
              </a:ext>
            </a:extLst>
          </p:cNvPr>
          <p:cNvPicPr>
            <a:picLocks noChangeAspect="1"/>
          </p:cNvPicPr>
          <p:nvPr/>
        </p:nvPicPr>
        <p:blipFill>
          <a:blip r:embed="rId5"/>
          <a:stretch>
            <a:fillRect/>
          </a:stretch>
        </p:blipFill>
        <p:spPr>
          <a:xfrm>
            <a:off x="6013220" y="1224865"/>
            <a:ext cx="3022600" cy="558800"/>
          </a:xfrm>
          <a:prstGeom prst="rect">
            <a:avLst/>
          </a:prstGeom>
        </p:spPr>
      </p:pic>
      <p:cxnSp>
        <p:nvCxnSpPr>
          <p:cNvPr id="7" name="Straight Arrow Connector 6">
            <a:extLst>
              <a:ext uri="{FF2B5EF4-FFF2-40B4-BE49-F238E27FC236}">
                <a16:creationId xmlns:a16="http://schemas.microsoft.com/office/drawing/2014/main" id="{F0205250-EDE0-47AA-50A8-5A1F835F571A}"/>
              </a:ext>
            </a:extLst>
          </p:cNvPr>
          <p:cNvCxnSpPr>
            <a:cxnSpLocks/>
          </p:cNvCxnSpPr>
          <p:nvPr/>
        </p:nvCxnSpPr>
        <p:spPr>
          <a:xfrm flipH="1">
            <a:off x="5832054" y="1881897"/>
            <a:ext cx="877218" cy="39468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825C07-0695-5B13-61AD-092E11AD5A28}"/>
              </a:ext>
            </a:extLst>
          </p:cNvPr>
          <p:cNvCxnSpPr>
            <a:cxnSpLocks/>
          </p:cNvCxnSpPr>
          <p:nvPr/>
        </p:nvCxnSpPr>
        <p:spPr>
          <a:xfrm flipH="1">
            <a:off x="6910928" y="1881897"/>
            <a:ext cx="933082" cy="32565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descr="A blurry image of a dog&#10;&#10;Description automatically generated">
            <a:extLst>
              <a:ext uri="{FF2B5EF4-FFF2-40B4-BE49-F238E27FC236}">
                <a16:creationId xmlns:a16="http://schemas.microsoft.com/office/drawing/2014/main" id="{2145C511-F1F6-4F08-EDF7-55422AE04593}"/>
              </a:ext>
            </a:extLst>
          </p:cNvPr>
          <p:cNvPicPr>
            <a:picLocks noChangeAspect="1"/>
          </p:cNvPicPr>
          <p:nvPr/>
        </p:nvPicPr>
        <p:blipFill>
          <a:blip r:embed="rId6"/>
          <a:stretch>
            <a:fillRect/>
          </a:stretch>
        </p:blipFill>
        <p:spPr>
          <a:xfrm>
            <a:off x="1297038" y="2361052"/>
            <a:ext cx="520700" cy="571500"/>
          </a:xfrm>
          <a:prstGeom prst="rect">
            <a:avLst/>
          </a:prstGeom>
        </p:spPr>
      </p:pic>
    </p:spTree>
    <p:extLst>
      <p:ext uri="{BB962C8B-B14F-4D97-AF65-F5344CB8AC3E}">
        <p14:creationId xmlns:p14="http://schemas.microsoft.com/office/powerpoint/2010/main" val="3633856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BD201-5133-EEBC-F294-F27BEB31D27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E798F59-9D24-D17D-7913-C1D8DBEED75B}"/>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5362" name="Picture 2" descr="Triplet Loss objective. Image by author.">
            <a:extLst>
              <a:ext uri="{FF2B5EF4-FFF2-40B4-BE49-F238E27FC236}">
                <a16:creationId xmlns:a16="http://schemas.microsoft.com/office/drawing/2014/main" id="{348E236A-51F4-B5B9-BE24-EC7E44C2A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6125"/>
            <a:ext cx="9144000" cy="282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99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60C6A5-905E-A064-1C01-72B02760539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83114DA-B9AB-395B-C195-7D64F5D2DF1C}"/>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sp>
        <p:nvSpPr>
          <p:cNvPr id="2" name="TextBox 1">
            <a:extLst>
              <a:ext uri="{FF2B5EF4-FFF2-40B4-BE49-F238E27FC236}">
                <a16:creationId xmlns:a16="http://schemas.microsoft.com/office/drawing/2014/main" id="{15A1C84C-0429-6B88-E32A-66463A6D96B8}"/>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2"/>
              </a:rPr>
              <a:t>https://youtu.be/u-X_nZRsn5M?si=hVAEmak-y7D7yqms</a:t>
            </a:r>
            <a:r>
              <a:rPr lang="es-ES_tradnl" sz="1200" dirty="0">
                <a:latin typeface="Consolas" panose="020B0609020204030204" pitchFamily="49" charset="0"/>
                <a:cs typeface="Consolas" panose="020B0609020204030204" pitchFamily="49" charset="0"/>
              </a:rPr>
              <a:t> </a:t>
            </a:r>
          </a:p>
        </p:txBody>
      </p:sp>
      <p:pic>
        <p:nvPicPr>
          <p:cNvPr id="5" name="Picture 4">
            <a:extLst>
              <a:ext uri="{FF2B5EF4-FFF2-40B4-BE49-F238E27FC236}">
                <a16:creationId xmlns:a16="http://schemas.microsoft.com/office/drawing/2014/main" id="{098BE671-7FAE-975F-FDD9-A0401FAB57E7}"/>
              </a:ext>
            </a:extLst>
          </p:cNvPr>
          <p:cNvPicPr>
            <a:picLocks noChangeAspect="1"/>
          </p:cNvPicPr>
          <p:nvPr/>
        </p:nvPicPr>
        <p:blipFill>
          <a:blip r:embed="rId3"/>
          <a:stretch>
            <a:fillRect/>
          </a:stretch>
        </p:blipFill>
        <p:spPr>
          <a:xfrm>
            <a:off x="-1" y="906757"/>
            <a:ext cx="9153167" cy="5049543"/>
          </a:xfrm>
          <a:prstGeom prst="rect">
            <a:avLst/>
          </a:prstGeom>
        </p:spPr>
      </p:pic>
      <p:sp>
        <p:nvSpPr>
          <p:cNvPr id="6" name="Rectangle 5">
            <a:extLst>
              <a:ext uri="{FF2B5EF4-FFF2-40B4-BE49-F238E27FC236}">
                <a16:creationId xmlns:a16="http://schemas.microsoft.com/office/drawing/2014/main" id="{446C5DEB-1006-BC16-0054-4BEF9B48A432}"/>
              </a:ext>
            </a:extLst>
          </p:cNvPr>
          <p:cNvSpPr/>
          <p:nvPr/>
        </p:nvSpPr>
        <p:spPr>
          <a:xfrm>
            <a:off x="130198" y="901700"/>
            <a:ext cx="19018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7" name="Picture 6">
            <a:extLst>
              <a:ext uri="{FF2B5EF4-FFF2-40B4-BE49-F238E27FC236}">
                <a16:creationId xmlns:a16="http://schemas.microsoft.com/office/drawing/2014/main" id="{5A59E578-D081-C549-EFA9-7711619F844C}"/>
              </a:ext>
            </a:extLst>
          </p:cNvPr>
          <p:cNvPicPr>
            <a:picLocks noChangeAspect="1"/>
          </p:cNvPicPr>
          <p:nvPr/>
        </p:nvPicPr>
        <p:blipFill>
          <a:blip r:embed="rId4"/>
          <a:stretch>
            <a:fillRect/>
          </a:stretch>
        </p:blipFill>
        <p:spPr>
          <a:xfrm>
            <a:off x="7019" y="2462819"/>
            <a:ext cx="1422400" cy="571500"/>
          </a:xfrm>
          <a:prstGeom prst="rect">
            <a:avLst/>
          </a:prstGeom>
        </p:spPr>
      </p:pic>
      <p:pic>
        <p:nvPicPr>
          <p:cNvPr id="9" name="Picture 8" descr="A blurry image of a dog&#10;&#10;Description automatically generated">
            <a:extLst>
              <a:ext uri="{FF2B5EF4-FFF2-40B4-BE49-F238E27FC236}">
                <a16:creationId xmlns:a16="http://schemas.microsoft.com/office/drawing/2014/main" id="{82FD0392-3FBD-3D27-6455-1F41CF412845}"/>
              </a:ext>
            </a:extLst>
          </p:cNvPr>
          <p:cNvPicPr>
            <a:picLocks noChangeAspect="1"/>
          </p:cNvPicPr>
          <p:nvPr/>
        </p:nvPicPr>
        <p:blipFill>
          <a:blip r:embed="rId5"/>
          <a:stretch>
            <a:fillRect/>
          </a:stretch>
        </p:blipFill>
        <p:spPr>
          <a:xfrm>
            <a:off x="1653132" y="2462819"/>
            <a:ext cx="520700" cy="571500"/>
          </a:xfrm>
          <a:prstGeom prst="rect">
            <a:avLst/>
          </a:prstGeom>
        </p:spPr>
      </p:pic>
      <p:cxnSp>
        <p:nvCxnSpPr>
          <p:cNvPr id="10" name="Straight Arrow Connector 9">
            <a:extLst>
              <a:ext uri="{FF2B5EF4-FFF2-40B4-BE49-F238E27FC236}">
                <a16:creationId xmlns:a16="http://schemas.microsoft.com/office/drawing/2014/main" id="{AF8FF367-6A47-4366-3F4D-356C8C7943F9}"/>
              </a:ext>
            </a:extLst>
          </p:cNvPr>
          <p:cNvCxnSpPr>
            <a:cxnSpLocks/>
          </p:cNvCxnSpPr>
          <p:nvPr/>
        </p:nvCxnSpPr>
        <p:spPr>
          <a:xfrm flipV="1">
            <a:off x="484742" y="2324559"/>
            <a:ext cx="220338" cy="13826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35AD9CF-2830-75D2-B06A-07B880ABB7FF}"/>
              </a:ext>
            </a:extLst>
          </p:cNvPr>
          <p:cNvCxnSpPr>
            <a:cxnSpLocks/>
          </p:cNvCxnSpPr>
          <p:nvPr/>
        </p:nvCxnSpPr>
        <p:spPr>
          <a:xfrm flipV="1">
            <a:off x="1112704" y="2324559"/>
            <a:ext cx="0" cy="13826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839B728-929A-BE88-91B8-B6D8E187C659}"/>
              </a:ext>
            </a:extLst>
          </p:cNvPr>
          <p:cNvCxnSpPr>
            <a:cxnSpLocks/>
            <a:stCxn id="9" idx="0"/>
          </p:cNvCxnSpPr>
          <p:nvPr/>
        </p:nvCxnSpPr>
        <p:spPr>
          <a:xfrm flipH="1" flipV="1">
            <a:off x="1653132" y="2324559"/>
            <a:ext cx="260350" cy="13826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1345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96C6DE-BEAA-BE4D-1461-B009D29DB51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75249E9-678B-715A-27E6-67D2D3717166}"/>
              </a:ext>
            </a:extLst>
          </p:cNvPr>
          <p:cNvSpPr txBox="1"/>
          <p:nvPr/>
        </p:nvSpPr>
        <p:spPr>
          <a:xfrm>
            <a:off x="130198" y="183854"/>
            <a:ext cx="253684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Triplet Loss</a:t>
            </a:r>
          </a:p>
        </p:txBody>
      </p:sp>
      <p:pic>
        <p:nvPicPr>
          <p:cNvPr id="13314" name="Picture 2" descr="Animation that shows how Triplet Loss moves points in the course of training.">
            <a:extLst>
              <a:ext uri="{FF2B5EF4-FFF2-40B4-BE49-F238E27FC236}">
                <a16:creationId xmlns:a16="http://schemas.microsoft.com/office/drawing/2014/main" id="{86288284-997F-7BA7-15B0-D23A3548E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911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A02BA3F-09A2-B3E8-4C19-58C3FFC4B66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C991130-8FFB-7E72-FF3F-EB0C95343FDC}"/>
              </a:ext>
            </a:extLst>
          </p:cNvPr>
          <p:cNvSpPr txBox="1"/>
          <p:nvPr/>
        </p:nvSpPr>
        <p:spPr>
          <a:xfrm>
            <a:off x="130198" y="183854"/>
            <a:ext cx="2812245"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NT-</a:t>
            </a:r>
            <a:r>
              <a:rPr lang="en-US" sz="3600" dirty="0" err="1">
                <a:solidFill>
                  <a:srgbClr val="FF9300"/>
                </a:solidFill>
                <a:latin typeface="Trebuchet MS" panose="020B0703020202090204" pitchFamily="34" charset="0"/>
              </a:rPr>
              <a:t>Xent</a:t>
            </a:r>
            <a:r>
              <a:rPr lang="en-US" sz="3600" dirty="0">
                <a:solidFill>
                  <a:srgbClr val="FF9300"/>
                </a:solidFill>
                <a:latin typeface="Trebuchet MS" panose="020B0703020202090204" pitchFamily="34" charset="0"/>
              </a:rPr>
              <a:t> Loss</a:t>
            </a:r>
          </a:p>
        </p:txBody>
      </p:sp>
      <p:sp>
        <p:nvSpPr>
          <p:cNvPr id="2" name="TextBox 1">
            <a:extLst>
              <a:ext uri="{FF2B5EF4-FFF2-40B4-BE49-F238E27FC236}">
                <a16:creationId xmlns:a16="http://schemas.microsoft.com/office/drawing/2014/main" id="{EA2C5C06-3CAD-0881-5FCD-89CC346BFCE4}"/>
              </a:ext>
            </a:extLst>
          </p:cNvPr>
          <p:cNvSpPr txBox="1"/>
          <p:nvPr/>
        </p:nvSpPr>
        <p:spPr>
          <a:xfrm>
            <a:off x="0" y="6535646"/>
            <a:ext cx="4347665"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2"/>
              </a:rPr>
              <a:t>https://youtu.be/u-X_nZRsn5M?si=hVAEmak-y7D7yqms</a:t>
            </a:r>
            <a:r>
              <a:rPr lang="es-ES_tradnl" sz="1200" dirty="0">
                <a:latin typeface="Consolas" panose="020B0609020204030204" pitchFamily="49" charset="0"/>
                <a:cs typeface="Consolas" panose="020B0609020204030204" pitchFamily="49" charset="0"/>
              </a:rPr>
              <a:t> </a:t>
            </a:r>
          </a:p>
        </p:txBody>
      </p:sp>
      <p:pic>
        <p:nvPicPr>
          <p:cNvPr id="5" name="Picture 4">
            <a:extLst>
              <a:ext uri="{FF2B5EF4-FFF2-40B4-BE49-F238E27FC236}">
                <a16:creationId xmlns:a16="http://schemas.microsoft.com/office/drawing/2014/main" id="{BEF18BE5-29E0-84D5-C761-BDFFED8AC7DA}"/>
              </a:ext>
            </a:extLst>
          </p:cNvPr>
          <p:cNvPicPr>
            <a:picLocks noChangeAspect="1"/>
          </p:cNvPicPr>
          <p:nvPr/>
        </p:nvPicPr>
        <p:blipFill>
          <a:blip r:embed="rId3"/>
          <a:srcRect/>
          <a:stretch/>
        </p:blipFill>
        <p:spPr>
          <a:xfrm>
            <a:off x="1" y="906756"/>
            <a:ext cx="9013802" cy="5616185"/>
          </a:xfrm>
          <a:prstGeom prst="rect">
            <a:avLst/>
          </a:prstGeom>
        </p:spPr>
      </p:pic>
      <p:sp>
        <p:nvSpPr>
          <p:cNvPr id="6" name="Rectangle 5">
            <a:extLst>
              <a:ext uri="{FF2B5EF4-FFF2-40B4-BE49-F238E27FC236}">
                <a16:creationId xmlns:a16="http://schemas.microsoft.com/office/drawing/2014/main" id="{02CD178B-DCB7-6196-2A7F-C82B9A6E4635}"/>
              </a:ext>
            </a:extLst>
          </p:cNvPr>
          <p:cNvSpPr/>
          <p:nvPr/>
        </p:nvSpPr>
        <p:spPr>
          <a:xfrm>
            <a:off x="0" y="906756"/>
            <a:ext cx="1901802" cy="64633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52422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charset="0"/>
                <a:ea typeface="Trebuchet MS" charset="0"/>
                <a:cs typeface="Trebuchet MS" charset="0"/>
              </a:rPr>
              <a:t>Embeddings</a:t>
            </a:r>
          </a:p>
        </p:txBody>
      </p:sp>
      <p:pic>
        <p:nvPicPr>
          <p:cNvPr id="14" name="Picture 13">
            <a:extLst>
              <a:ext uri="{FF2B5EF4-FFF2-40B4-BE49-F238E27FC236}">
                <a16:creationId xmlns:a16="http://schemas.microsoft.com/office/drawing/2014/main" id="{78C48858-C9DC-25B3-2208-F7F25392E1DD}"/>
              </a:ext>
            </a:extLst>
          </p:cNvPr>
          <p:cNvPicPr>
            <a:picLocks/>
          </p:cNvPicPr>
          <p:nvPr/>
        </p:nvPicPr>
        <p:blipFill>
          <a:blip r:embed="rId2"/>
          <a:srcRect/>
          <a:stretch/>
        </p:blipFill>
        <p:spPr>
          <a:xfrm>
            <a:off x="802302" y="1958044"/>
            <a:ext cx="810000" cy="786690"/>
          </a:xfrm>
          <a:prstGeom prst="rect">
            <a:avLst/>
          </a:prstGeom>
        </p:spPr>
      </p:pic>
      <p:grpSp>
        <p:nvGrpSpPr>
          <p:cNvPr id="47" name="Group 46">
            <a:extLst>
              <a:ext uri="{FF2B5EF4-FFF2-40B4-BE49-F238E27FC236}">
                <a16:creationId xmlns:a16="http://schemas.microsoft.com/office/drawing/2014/main" id="{2BE64F4D-FE59-13AD-9D76-D06EC03E5F32}"/>
              </a:ext>
            </a:extLst>
          </p:cNvPr>
          <p:cNvGrpSpPr/>
          <p:nvPr/>
        </p:nvGrpSpPr>
        <p:grpSpPr>
          <a:xfrm>
            <a:off x="1791504" y="1701212"/>
            <a:ext cx="4792325" cy="1300357"/>
            <a:chOff x="1791504" y="1701212"/>
            <a:chExt cx="4792325" cy="1300357"/>
          </a:xfrm>
        </p:grpSpPr>
        <p:grpSp>
          <p:nvGrpSpPr>
            <p:cNvPr id="7" name="Group 6">
              <a:extLst>
                <a:ext uri="{FF2B5EF4-FFF2-40B4-BE49-F238E27FC236}">
                  <a16:creationId xmlns:a16="http://schemas.microsoft.com/office/drawing/2014/main" id="{8490B719-D589-E269-3882-BF683E3A1839}"/>
                </a:ext>
              </a:extLst>
            </p:cNvPr>
            <p:cNvGrpSpPr/>
            <p:nvPr/>
          </p:nvGrpSpPr>
          <p:grpSpPr>
            <a:xfrm>
              <a:off x="1791504" y="1701212"/>
              <a:ext cx="4792325" cy="1300357"/>
              <a:chOff x="3979819" y="2349025"/>
              <a:chExt cx="6389766" cy="1733809"/>
            </a:xfrm>
          </p:grpSpPr>
          <p:pic>
            <p:nvPicPr>
              <p:cNvPr id="8" name="Picture 7">
                <a:extLst>
                  <a:ext uri="{FF2B5EF4-FFF2-40B4-BE49-F238E27FC236}">
                    <a16:creationId xmlns:a16="http://schemas.microsoft.com/office/drawing/2014/main" id="{72D26355-CE04-6729-FC52-1098B6040603}"/>
                  </a:ext>
                </a:extLst>
              </p:cNvPr>
              <p:cNvPicPr>
                <a:picLocks noChangeAspect="1"/>
              </p:cNvPicPr>
              <p:nvPr/>
            </p:nvPicPr>
            <p:blipFill rotWithShape="1">
              <a:blip r:embed="rId3"/>
              <a:srcRect l="17378" r="18691"/>
              <a:stretch/>
            </p:blipFill>
            <p:spPr>
              <a:xfrm>
                <a:off x="3979819" y="2420652"/>
                <a:ext cx="4669537" cy="1442840"/>
              </a:xfrm>
              <a:prstGeom prst="rect">
                <a:avLst/>
              </a:prstGeom>
            </p:spPr>
          </p:pic>
          <p:grpSp>
            <p:nvGrpSpPr>
              <p:cNvPr id="9" name="Group 8">
                <a:extLst>
                  <a:ext uri="{FF2B5EF4-FFF2-40B4-BE49-F238E27FC236}">
                    <a16:creationId xmlns:a16="http://schemas.microsoft.com/office/drawing/2014/main" id="{904519DA-191D-2DDC-B7CD-3F1EAF8FDDD5}"/>
                  </a:ext>
                </a:extLst>
              </p:cNvPr>
              <p:cNvGrpSpPr/>
              <p:nvPr/>
            </p:nvGrpSpPr>
            <p:grpSpPr>
              <a:xfrm>
                <a:off x="4457694" y="2349025"/>
                <a:ext cx="5911891" cy="1733809"/>
                <a:chOff x="2667535" y="2836256"/>
                <a:chExt cx="5911891" cy="1733809"/>
              </a:xfrm>
            </p:grpSpPr>
            <p:pic>
              <p:nvPicPr>
                <p:cNvPr id="11" name="Picture 10">
                  <a:extLst>
                    <a:ext uri="{FF2B5EF4-FFF2-40B4-BE49-F238E27FC236}">
                      <a16:creationId xmlns:a16="http://schemas.microsoft.com/office/drawing/2014/main" id="{F018EB71-B888-B855-0864-CE567DD8FB67}"/>
                    </a:ext>
                  </a:extLst>
                </p:cNvPr>
                <p:cNvPicPr>
                  <a:picLocks noChangeAspect="1"/>
                </p:cNvPicPr>
                <p:nvPr/>
              </p:nvPicPr>
              <p:blipFill>
                <a:blip r:embed="rId4"/>
                <a:srcRect/>
                <a:stretch/>
              </p:blipFill>
              <p:spPr>
                <a:xfrm>
                  <a:off x="2667535" y="2836256"/>
                  <a:ext cx="4555189" cy="1733809"/>
                </a:xfrm>
                <a:prstGeom prst="rect">
                  <a:avLst/>
                </a:prstGeom>
              </p:spPr>
            </p:pic>
            <p:sp>
              <p:nvSpPr>
                <p:cNvPr id="12" name="Rectangle 11">
                  <a:extLst>
                    <a:ext uri="{FF2B5EF4-FFF2-40B4-BE49-F238E27FC236}">
                      <a16:creationId xmlns:a16="http://schemas.microsoft.com/office/drawing/2014/main" id="{288AF994-3CCB-ECEA-A884-68827F8E2BD3}"/>
                    </a:ext>
                  </a:extLst>
                </p:cNvPr>
                <p:cNvSpPr/>
                <p:nvPr/>
              </p:nvSpPr>
              <p:spPr>
                <a:xfrm rot="19467606">
                  <a:off x="5937826" y="3673588"/>
                  <a:ext cx="2641600" cy="38599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own Arrow 9">
                <a:extLst>
                  <a:ext uri="{FF2B5EF4-FFF2-40B4-BE49-F238E27FC236}">
                    <a16:creationId xmlns:a16="http://schemas.microsoft.com/office/drawing/2014/main" id="{0CA7187C-DCA4-23CE-9B77-08B0F1D8A8B8}"/>
                  </a:ext>
                </a:extLst>
              </p:cNvPr>
              <p:cNvSpPr/>
              <p:nvPr/>
            </p:nvSpPr>
            <p:spPr>
              <a:xfrm rot="16200000">
                <a:off x="8637095" y="344788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Imagen 23" descr="Screen shot 2011-09-26 at 3.09.19 PM.png">
              <a:extLst>
                <a:ext uri="{FF2B5EF4-FFF2-40B4-BE49-F238E27FC236}">
                  <a16:creationId xmlns:a16="http://schemas.microsoft.com/office/drawing/2014/main" id="{422B640E-955B-EF23-E5F2-8575FBC2A9D8}"/>
                </a:ext>
              </a:extLst>
            </p:cNvPr>
            <p:cNvPicPr preferRelativeResize="0">
              <a:picLocks/>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655526" y="2609621"/>
              <a:ext cx="633957" cy="257811"/>
            </a:xfrm>
            <a:prstGeom prst="rect">
              <a:avLst/>
            </a:prstGeom>
          </p:spPr>
        </p:pic>
      </p:grpSp>
      <p:sp>
        <p:nvSpPr>
          <p:cNvPr id="33" name="TextBox 32">
            <a:extLst>
              <a:ext uri="{FF2B5EF4-FFF2-40B4-BE49-F238E27FC236}">
                <a16:creationId xmlns:a16="http://schemas.microsoft.com/office/drawing/2014/main" id="{9D2C8759-C2A6-FB61-5A4E-A2EDB6D2F5BB}"/>
              </a:ext>
            </a:extLst>
          </p:cNvPr>
          <p:cNvSpPr txBox="1"/>
          <p:nvPr/>
        </p:nvSpPr>
        <p:spPr>
          <a:xfrm>
            <a:off x="6224939" y="4324610"/>
            <a:ext cx="2487773" cy="523220"/>
          </a:xfrm>
          <a:prstGeom prst="rect">
            <a:avLst/>
          </a:prstGeom>
          <a:noFill/>
        </p:spPr>
        <p:txBody>
          <a:bodyPr wrap="square" rtlCol="0">
            <a:spAutoFit/>
          </a:bodyPr>
          <a:lstStyle/>
          <a:p>
            <a:r>
              <a:rPr lang="en-US" sz="1400" b="1" dirty="0">
                <a:solidFill>
                  <a:schemeClr val="accent2"/>
                </a:solidFill>
                <a:latin typeface="Trebuchet MS" panose="020B0703020202090204" pitchFamily="34" charset="0"/>
              </a:rPr>
              <a:t>SCORE:</a:t>
            </a:r>
            <a:r>
              <a:rPr lang="en-US" sz="1400" dirty="0">
                <a:solidFill>
                  <a:schemeClr val="accent2"/>
                </a:solidFill>
                <a:latin typeface="Trebuchet MS" panose="020B0703020202090204" pitchFamily="34" charset="0"/>
              </a:rPr>
              <a:t> </a:t>
            </a:r>
            <a:r>
              <a:rPr lang="en-US" sz="1400" dirty="0">
                <a:solidFill>
                  <a:srgbClr val="0070C0"/>
                </a:solidFill>
                <a:latin typeface="Trebuchet MS" panose="020B0703020202090204" pitchFamily="34" charset="0"/>
              </a:rPr>
              <a:t>It measures how similar the embeddings are</a:t>
            </a:r>
          </a:p>
        </p:txBody>
      </p:sp>
      <p:sp>
        <p:nvSpPr>
          <p:cNvPr id="34" name="TextBox 33">
            <a:extLst>
              <a:ext uri="{FF2B5EF4-FFF2-40B4-BE49-F238E27FC236}">
                <a16:creationId xmlns:a16="http://schemas.microsoft.com/office/drawing/2014/main" id="{B79EA2E0-31DE-E480-894C-B7222123DE5E}"/>
              </a:ext>
            </a:extLst>
          </p:cNvPr>
          <p:cNvSpPr txBox="1"/>
          <p:nvPr/>
        </p:nvSpPr>
        <p:spPr>
          <a:xfrm>
            <a:off x="870118" y="2867432"/>
            <a:ext cx="725327" cy="276999"/>
          </a:xfrm>
          <a:prstGeom prst="rect">
            <a:avLst/>
          </a:prstGeom>
          <a:noFill/>
        </p:spPr>
        <p:txBody>
          <a:bodyPr wrap="none" rtlCol="0">
            <a:spAutoFit/>
          </a:bodyPr>
          <a:lstStyle/>
          <a:p>
            <a:r>
              <a:rPr lang="es-ES_tradnl" sz="1200" dirty="0">
                <a:latin typeface="Trebuchet MS" panose="020B0703020202090204" pitchFamily="34" charset="0"/>
              </a:rPr>
              <a:t>INPUT 1</a:t>
            </a:r>
          </a:p>
        </p:txBody>
      </p:sp>
      <p:sp>
        <p:nvSpPr>
          <p:cNvPr id="36" name="TextBox 35">
            <a:extLst>
              <a:ext uri="{FF2B5EF4-FFF2-40B4-BE49-F238E27FC236}">
                <a16:creationId xmlns:a16="http://schemas.microsoft.com/office/drawing/2014/main" id="{0183CE9C-2CAC-1590-839E-33DC5D91EEB7}"/>
              </a:ext>
            </a:extLst>
          </p:cNvPr>
          <p:cNvSpPr txBox="1"/>
          <p:nvPr/>
        </p:nvSpPr>
        <p:spPr>
          <a:xfrm>
            <a:off x="5489365" y="2910323"/>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38" name="Picture 37">
            <a:extLst>
              <a:ext uri="{FF2B5EF4-FFF2-40B4-BE49-F238E27FC236}">
                <a16:creationId xmlns:a16="http://schemas.microsoft.com/office/drawing/2014/main" id="{C0E571FD-B3EC-428A-2752-45878774C56A}"/>
              </a:ext>
            </a:extLst>
          </p:cNvPr>
          <p:cNvPicPr>
            <a:picLocks noChangeAspect="1"/>
          </p:cNvPicPr>
          <p:nvPr/>
        </p:nvPicPr>
        <p:blipFill>
          <a:blip r:embed="rId7"/>
          <a:stretch>
            <a:fillRect/>
          </a:stretch>
        </p:blipFill>
        <p:spPr>
          <a:xfrm>
            <a:off x="1042644" y="3190517"/>
            <a:ext cx="406400" cy="292100"/>
          </a:xfrm>
          <a:prstGeom prst="rect">
            <a:avLst/>
          </a:prstGeom>
        </p:spPr>
      </p:pic>
      <p:pic>
        <p:nvPicPr>
          <p:cNvPr id="40" name="Picture 39">
            <a:extLst>
              <a:ext uri="{FF2B5EF4-FFF2-40B4-BE49-F238E27FC236}">
                <a16:creationId xmlns:a16="http://schemas.microsoft.com/office/drawing/2014/main" id="{15522105-6CF5-ED53-1550-F80A3C3135E6}"/>
              </a:ext>
            </a:extLst>
          </p:cNvPr>
          <p:cNvPicPr>
            <a:picLocks noChangeAspect="1"/>
          </p:cNvPicPr>
          <p:nvPr/>
        </p:nvPicPr>
        <p:blipFill>
          <a:blip r:embed="rId8"/>
          <a:stretch>
            <a:fillRect/>
          </a:stretch>
        </p:blipFill>
        <p:spPr>
          <a:xfrm>
            <a:off x="3928836" y="1514928"/>
            <a:ext cx="241300" cy="431800"/>
          </a:xfrm>
          <a:prstGeom prst="rect">
            <a:avLst/>
          </a:prstGeom>
        </p:spPr>
      </p:pic>
      <p:grpSp>
        <p:nvGrpSpPr>
          <p:cNvPr id="51" name="Group 50">
            <a:extLst>
              <a:ext uri="{FF2B5EF4-FFF2-40B4-BE49-F238E27FC236}">
                <a16:creationId xmlns:a16="http://schemas.microsoft.com/office/drawing/2014/main" id="{B87CAA93-5D71-EF09-EB25-D0C4D70A0156}"/>
              </a:ext>
            </a:extLst>
          </p:cNvPr>
          <p:cNvGrpSpPr/>
          <p:nvPr/>
        </p:nvGrpSpPr>
        <p:grpSpPr>
          <a:xfrm>
            <a:off x="5844157" y="3140622"/>
            <a:ext cx="2538352" cy="2099900"/>
            <a:chOff x="5844157" y="3271252"/>
            <a:chExt cx="2538352" cy="2099900"/>
          </a:xfrm>
        </p:grpSpPr>
        <p:sp>
          <p:nvSpPr>
            <p:cNvPr id="27" name="Oval 26">
              <a:extLst>
                <a:ext uri="{FF2B5EF4-FFF2-40B4-BE49-F238E27FC236}">
                  <a16:creationId xmlns:a16="http://schemas.microsoft.com/office/drawing/2014/main" id="{B697D998-DDD1-97E9-C820-69F5743F0B93}"/>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28" name="Straight Arrow Connector 27">
              <a:extLst>
                <a:ext uri="{FF2B5EF4-FFF2-40B4-BE49-F238E27FC236}">
                  <a16:creationId xmlns:a16="http://schemas.microsoft.com/office/drawing/2014/main" id="{EE1D0614-CD6A-87E8-6DA5-0ABD86D28FE5}"/>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BEC07CF-7E14-FF66-28C1-C9441AF29292}"/>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30" name="Straight Arrow Connector 29">
              <a:extLst>
                <a:ext uri="{FF2B5EF4-FFF2-40B4-BE49-F238E27FC236}">
                  <a16:creationId xmlns:a16="http://schemas.microsoft.com/office/drawing/2014/main" id="{A6B1A2DE-5264-43C8-3759-CA6C10CF8501}"/>
                </a:ext>
              </a:extLst>
            </p:cNvPr>
            <p:cNvCxnSpPr>
              <a:cxnSpLocks/>
            </p:cNvCxnSpPr>
            <p:nvPr/>
          </p:nvCxnSpPr>
          <p:spPr>
            <a:xfrm flipV="1">
              <a:off x="6117617" y="4113997"/>
              <a:ext cx="2660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87A6A8-084A-772E-84ED-53D8FF0F4413}"/>
                </a:ext>
              </a:extLst>
            </p:cNvPr>
            <p:cNvCxnSpPr>
              <a:cxnSpLocks/>
            </p:cNvCxnSpPr>
            <p:nvPr/>
          </p:nvCxnSpPr>
          <p:spPr>
            <a:xfrm flipV="1">
              <a:off x="5992085" y="4273872"/>
              <a:ext cx="0" cy="1097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2C5ABBF-F5BF-CBA8-DFA1-FA3A7EAA5CE7}"/>
                </a:ext>
              </a:extLst>
            </p:cNvPr>
            <p:cNvPicPr>
              <a:picLocks noChangeAspect="1"/>
            </p:cNvPicPr>
            <p:nvPr/>
          </p:nvPicPr>
          <p:blipFill>
            <a:blip r:embed="rId9"/>
            <a:stretch>
              <a:fillRect/>
            </a:stretch>
          </p:blipFill>
          <p:spPr>
            <a:xfrm>
              <a:off x="6515609" y="3845677"/>
              <a:ext cx="1866900" cy="469900"/>
            </a:xfrm>
            <a:prstGeom prst="rect">
              <a:avLst/>
            </a:prstGeom>
          </p:spPr>
        </p:pic>
      </p:grpSp>
      <p:grpSp>
        <p:nvGrpSpPr>
          <p:cNvPr id="50" name="Group 49">
            <a:extLst>
              <a:ext uri="{FF2B5EF4-FFF2-40B4-BE49-F238E27FC236}">
                <a16:creationId xmlns:a16="http://schemas.microsoft.com/office/drawing/2014/main" id="{27EDF2FA-50B3-5CF1-8712-545D181DA9D5}"/>
              </a:ext>
            </a:extLst>
          </p:cNvPr>
          <p:cNvGrpSpPr/>
          <p:nvPr/>
        </p:nvGrpSpPr>
        <p:grpSpPr>
          <a:xfrm>
            <a:off x="802302" y="4815067"/>
            <a:ext cx="8001977" cy="1821099"/>
            <a:chOff x="802302" y="4815067"/>
            <a:chExt cx="8001977" cy="1821099"/>
          </a:xfrm>
        </p:grpSpPr>
        <p:pic>
          <p:nvPicPr>
            <p:cNvPr id="13" name="Picture 12">
              <a:extLst>
                <a:ext uri="{FF2B5EF4-FFF2-40B4-BE49-F238E27FC236}">
                  <a16:creationId xmlns:a16="http://schemas.microsoft.com/office/drawing/2014/main" id="{0DEB9DAA-39C3-0516-CBFE-5EDE9A215DB1}"/>
                </a:ext>
              </a:extLst>
            </p:cNvPr>
            <p:cNvPicPr>
              <a:picLocks/>
            </p:cNvPicPr>
            <p:nvPr/>
          </p:nvPicPr>
          <p:blipFill>
            <a:blip r:embed="rId10"/>
            <a:srcRect/>
            <a:stretch/>
          </p:blipFill>
          <p:spPr>
            <a:xfrm>
              <a:off x="802302" y="5111873"/>
              <a:ext cx="810000" cy="761400"/>
            </a:xfrm>
            <a:prstGeom prst="rect">
              <a:avLst/>
            </a:prstGeom>
          </p:spPr>
        </p:pic>
        <p:grpSp>
          <p:nvGrpSpPr>
            <p:cNvPr id="15" name="Group 14">
              <a:extLst>
                <a:ext uri="{FF2B5EF4-FFF2-40B4-BE49-F238E27FC236}">
                  <a16:creationId xmlns:a16="http://schemas.microsoft.com/office/drawing/2014/main" id="{98B80381-C2C5-6237-39E4-4D3C55373B5F}"/>
                </a:ext>
              </a:extLst>
            </p:cNvPr>
            <p:cNvGrpSpPr/>
            <p:nvPr/>
          </p:nvGrpSpPr>
          <p:grpSpPr>
            <a:xfrm>
              <a:off x="1791504" y="4887083"/>
              <a:ext cx="4687821" cy="1300357"/>
              <a:chOff x="3979819" y="2349025"/>
              <a:chExt cx="6250429" cy="1733809"/>
            </a:xfrm>
          </p:grpSpPr>
          <p:pic>
            <p:nvPicPr>
              <p:cNvPr id="16" name="Picture 15">
                <a:extLst>
                  <a:ext uri="{FF2B5EF4-FFF2-40B4-BE49-F238E27FC236}">
                    <a16:creationId xmlns:a16="http://schemas.microsoft.com/office/drawing/2014/main" id="{44242362-7BE1-1865-CA19-064ADD7D8A81}"/>
                  </a:ext>
                </a:extLst>
              </p:cNvPr>
              <p:cNvPicPr>
                <a:picLocks noChangeAspect="1"/>
              </p:cNvPicPr>
              <p:nvPr/>
            </p:nvPicPr>
            <p:blipFill rotWithShape="1">
              <a:blip r:embed="rId3"/>
              <a:srcRect l="17378" r="18691"/>
              <a:stretch/>
            </p:blipFill>
            <p:spPr>
              <a:xfrm>
                <a:off x="3979819" y="2420652"/>
                <a:ext cx="4669537" cy="1442840"/>
              </a:xfrm>
              <a:prstGeom prst="rect">
                <a:avLst/>
              </a:prstGeom>
            </p:spPr>
          </p:pic>
          <p:grpSp>
            <p:nvGrpSpPr>
              <p:cNvPr id="17" name="Group 16">
                <a:extLst>
                  <a:ext uri="{FF2B5EF4-FFF2-40B4-BE49-F238E27FC236}">
                    <a16:creationId xmlns:a16="http://schemas.microsoft.com/office/drawing/2014/main" id="{34DAACBC-F974-8367-3566-F8C79DB8756B}"/>
                  </a:ext>
                </a:extLst>
              </p:cNvPr>
              <p:cNvGrpSpPr/>
              <p:nvPr/>
            </p:nvGrpSpPr>
            <p:grpSpPr>
              <a:xfrm>
                <a:off x="4457694" y="2349025"/>
                <a:ext cx="5772554" cy="1733809"/>
                <a:chOff x="2667535" y="2836256"/>
                <a:chExt cx="5772554" cy="1733809"/>
              </a:xfrm>
            </p:grpSpPr>
            <p:pic>
              <p:nvPicPr>
                <p:cNvPr id="19" name="Picture 18">
                  <a:extLst>
                    <a:ext uri="{FF2B5EF4-FFF2-40B4-BE49-F238E27FC236}">
                      <a16:creationId xmlns:a16="http://schemas.microsoft.com/office/drawing/2014/main" id="{EEC46891-D121-37AB-32CA-BF7CC9A680E4}"/>
                    </a:ext>
                  </a:extLst>
                </p:cNvPr>
                <p:cNvPicPr>
                  <a:picLocks noChangeAspect="1"/>
                </p:cNvPicPr>
                <p:nvPr/>
              </p:nvPicPr>
              <p:blipFill>
                <a:blip r:embed="rId4"/>
                <a:srcRect/>
                <a:stretch/>
              </p:blipFill>
              <p:spPr>
                <a:xfrm>
                  <a:off x="2667535" y="2836256"/>
                  <a:ext cx="4555189" cy="1733809"/>
                </a:xfrm>
                <a:prstGeom prst="rect">
                  <a:avLst/>
                </a:prstGeom>
              </p:spPr>
            </p:pic>
            <p:sp>
              <p:nvSpPr>
                <p:cNvPr id="20" name="Rectangle 19">
                  <a:extLst>
                    <a:ext uri="{FF2B5EF4-FFF2-40B4-BE49-F238E27FC236}">
                      <a16:creationId xmlns:a16="http://schemas.microsoft.com/office/drawing/2014/main" id="{2A0AA288-6DEE-9D4A-3A3F-0290234415A3}"/>
                    </a:ext>
                  </a:extLst>
                </p:cNvPr>
                <p:cNvSpPr/>
                <p:nvPr/>
              </p:nvSpPr>
              <p:spPr>
                <a:xfrm rot="19467606">
                  <a:off x="5798489" y="3760674"/>
                  <a:ext cx="2641600" cy="38599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Down Arrow 17">
                <a:extLst>
                  <a:ext uri="{FF2B5EF4-FFF2-40B4-BE49-F238E27FC236}">
                    <a16:creationId xmlns:a16="http://schemas.microsoft.com/office/drawing/2014/main" id="{BAC27605-25E7-FBC8-585E-FCBEF2261CC5}"/>
                  </a:ext>
                </a:extLst>
              </p:cNvPr>
              <p:cNvSpPr/>
              <p:nvPr/>
            </p:nvSpPr>
            <p:spPr>
              <a:xfrm rot="16200000">
                <a:off x="8637095" y="3447884"/>
                <a:ext cx="223024" cy="323385"/>
              </a:xfrm>
              <a:prstGeom prst="downArrow">
                <a:avLst/>
              </a:prstGeom>
              <a:solidFill>
                <a:srgbClr val="FF93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2" name="Imagen 23" descr="Screen shot 2011-09-26 at 3.09.19 PM.png">
              <a:extLst>
                <a:ext uri="{FF2B5EF4-FFF2-40B4-BE49-F238E27FC236}">
                  <a16:creationId xmlns:a16="http://schemas.microsoft.com/office/drawing/2014/main" id="{F8C72738-8221-21D8-2E63-D99AA49A512C}"/>
                </a:ext>
              </a:extLst>
            </p:cNvPr>
            <p:cNvPicPr preferRelativeResize="0">
              <a:picLocks/>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5655526" y="5689568"/>
              <a:ext cx="633957" cy="257811"/>
            </a:xfrm>
            <a:prstGeom prst="rect">
              <a:avLst/>
            </a:prstGeom>
          </p:spPr>
        </p:pic>
        <p:sp>
          <p:nvSpPr>
            <p:cNvPr id="35" name="TextBox 34">
              <a:extLst>
                <a:ext uri="{FF2B5EF4-FFF2-40B4-BE49-F238E27FC236}">
                  <a16:creationId xmlns:a16="http://schemas.microsoft.com/office/drawing/2014/main" id="{5213336F-0ADA-8DDF-9A8F-006612243FC7}"/>
                </a:ext>
              </a:extLst>
            </p:cNvPr>
            <p:cNvSpPr txBox="1"/>
            <p:nvPr/>
          </p:nvSpPr>
          <p:spPr>
            <a:xfrm>
              <a:off x="870118" y="6017180"/>
              <a:ext cx="725327" cy="276999"/>
            </a:xfrm>
            <a:prstGeom prst="rect">
              <a:avLst/>
            </a:prstGeom>
            <a:noFill/>
          </p:spPr>
          <p:txBody>
            <a:bodyPr wrap="none" rtlCol="0">
              <a:spAutoFit/>
            </a:bodyPr>
            <a:lstStyle/>
            <a:p>
              <a:r>
                <a:rPr lang="es-ES_tradnl" sz="1200" dirty="0">
                  <a:latin typeface="Trebuchet MS" panose="020B0703020202090204" pitchFamily="34" charset="0"/>
                </a:rPr>
                <a:t>INPUT 2</a:t>
              </a:r>
            </a:p>
          </p:txBody>
        </p:sp>
        <p:sp>
          <p:nvSpPr>
            <p:cNvPr id="37" name="TextBox 36">
              <a:extLst>
                <a:ext uri="{FF2B5EF4-FFF2-40B4-BE49-F238E27FC236}">
                  <a16:creationId xmlns:a16="http://schemas.microsoft.com/office/drawing/2014/main" id="{2FBB40BD-8988-FF29-1BE4-8A76BD0C7624}"/>
                </a:ext>
              </a:extLst>
            </p:cNvPr>
            <p:cNvSpPr txBox="1"/>
            <p:nvPr/>
          </p:nvSpPr>
          <p:spPr>
            <a:xfrm>
              <a:off x="5489365" y="6031330"/>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pic>
          <p:nvPicPr>
            <p:cNvPr id="39" name="Picture 38">
              <a:extLst>
                <a:ext uri="{FF2B5EF4-FFF2-40B4-BE49-F238E27FC236}">
                  <a16:creationId xmlns:a16="http://schemas.microsoft.com/office/drawing/2014/main" id="{97CEFDEE-7247-1D7C-A6B8-AFFE35D2B2F3}"/>
                </a:ext>
              </a:extLst>
            </p:cNvPr>
            <p:cNvPicPr>
              <a:picLocks noChangeAspect="1"/>
            </p:cNvPicPr>
            <p:nvPr/>
          </p:nvPicPr>
          <p:blipFill>
            <a:blip r:embed="rId11"/>
            <a:stretch>
              <a:fillRect/>
            </a:stretch>
          </p:blipFill>
          <p:spPr>
            <a:xfrm>
              <a:off x="1042644" y="6344066"/>
              <a:ext cx="406400" cy="292100"/>
            </a:xfrm>
            <a:prstGeom prst="rect">
              <a:avLst/>
            </a:prstGeom>
          </p:spPr>
        </p:pic>
        <p:pic>
          <p:nvPicPr>
            <p:cNvPr id="41" name="Picture 40">
              <a:extLst>
                <a:ext uri="{FF2B5EF4-FFF2-40B4-BE49-F238E27FC236}">
                  <a16:creationId xmlns:a16="http://schemas.microsoft.com/office/drawing/2014/main" id="{5A47643C-0CBE-0F79-5823-993342D7C5E5}"/>
                </a:ext>
              </a:extLst>
            </p:cNvPr>
            <p:cNvPicPr>
              <a:picLocks noChangeAspect="1"/>
            </p:cNvPicPr>
            <p:nvPr/>
          </p:nvPicPr>
          <p:blipFill>
            <a:blip r:embed="rId8"/>
            <a:stretch>
              <a:fillRect/>
            </a:stretch>
          </p:blipFill>
          <p:spPr>
            <a:xfrm>
              <a:off x="3928836" y="4815067"/>
              <a:ext cx="241300" cy="431800"/>
            </a:xfrm>
            <a:prstGeom prst="rect">
              <a:avLst/>
            </a:prstGeom>
          </p:spPr>
        </p:pic>
        <p:pic>
          <p:nvPicPr>
            <p:cNvPr id="48" name="Picture 47">
              <a:extLst>
                <a:ext uri="{FF2B5EF4-FFF2-40B4-BE49-F238E27FC236}">
                  <a16:creationId xmlns:a16="http://schemas.microsoft.com/office/drawing/2014/main" id="{327AC00C-3693-FD51-EA6A-A7BE873BFB1E}"/>
                </a:ext>
              </a:extLst>
            </p:cNvPr>
            <p:cNvPicPr>
              <a:picLocks noChangeAspect="1"/>
            </p:cNvPicPr>
            <p:nvPr/>
          </p:nvPicPr>
          <p:blipFill>
            <a:blip r:embed="rId12"/>
            <a:stretch>
              <a:fillRect/>
            </a:stretch>
          </p:blipFill>
          <p:spPr>
            <a:xfrm>
              <a:off x="6683379" y="5625260"/>
              <a:ext cx="2120900" cy="469900"/>
            </a:xfrm>
            <a:prstGeom prst="rect">
              <a:avLst/>
            </a:prstGeom>
          </p:spPr>
        </p:pic>
      </p:grpSp>
      <p:pic>
        <p:nvPicPr>
          <p:cNvPr id="49" name="Picture 48">
            <a:extLst>
              <a:ext uri="{FF2B5EF4-FFF2-40B4-BE49-F238E27FC236}">
                <a16:creationId xmlns:a16="http://schemas.microsoft.com/office/drawing/2014/main" id="{0F684964-4A41-8535-85E8-E80BE299D2D7}"/>
              </a:ext>
            </a:extLst>
          </p:cNvPr>
          <p:cNvPicPr>
            <a:picLocks noChangeAspect="1"/>
          </p:cNvPicPr>
          <p:nvPr/>
        </p:nvPicPr>
        <p:blipFill>
          <a:blip r:embed="rId13"/>
          <a:stretch>
            <a:fillRect/>
          </a:stretch>
        </p:blipFill>
        <p:spPr>
          <a:xfrm>
            <a:off x="6683379" y="2538464"/>
            <a:ext cx="2120900" cy="469900"/>
          </a:xfrm>
          <a:prstGeom prst="rect">
            <a:avLst/>
          </a:prstGeom>
        </p:spPr>
      </p:pic>
      <p:sp>
        <p:nvSpPr>
          <p:cNvPr id="52" name="TextBox 51">
            <a:extLst>
              <a:ext uri="{FF2B5EF4-FFF2-40B4-BE49-F238E27FC236}">
                <a16:creationId xmlns:a16="http://schemas.microsoft.com/office/drawing/2014/main" id="{C3186C54-165A-5C3B-D8EA-CF78149D2727}"/>
              </a:ext>
            </a:extLst>
          </p:cNvPr>
          <p:cNvSpPr txBox="1"/>
          <p:nvPr/>
        </p:nvSpPr>
        <p:spPr>
          <a:xfrm>
            <a:off x="6224938" y="740196"/>
            <a:ext cx="2487773" cy="954107"/>
          </a:xfrm>
          <a:prstGeom prst="rect">
            <a:avLst/>
          </a:prstGeom>
          <a:noFill/>
        </p:spPr>
        <p:txBody>
          <a:bodyPr wrap="square" rtlCol="0">
            <a:spAutoFit/>
          </a:bodyPr>
          <a:lstStyle/>
          <a:p>
            <a:r>
              <a:rPr lang="en-US" sz="1400" b="1" dirty="0">
                <a:solidFill>
                  <a:schemeClr val="accent2"/>
                </a:solidFill>
                <a:latin typeface="Trebuchet MS" panose="020B0703020202090204" pitchFamily="34" charset="0"/>
              </a:rPr>
              <a:t>EMBEDDINGS:</a:t>
            </a:r>
            <a:r>
              <a:rPr lang="en-US" sz="1400" dirty="0">
                <a:solidFill>
                  <a:schemeClr val="accent2"/>
                </a:solidFill>
                <a:latin typeface="Trebuchet MS" panose="020B0703020202090204" pitchFamily="34" charset="0"/>
              </a:rPr>
              <a:t> </a:t>
            </a:r>
            <a:r>
              <a:rPr lang="en-US" sz="1400" dirty="0">
                <a:solidFill>
                  <a:srgbClr val="0070C0"/>
                </a:solidFill>
                <a:latin typeface="Trebuchet MS" panose="020B0703020202090204" pitchFamily="34" charset="0"/>
              </a:rPr>
              <a:t>vectors of n elements that describe the input. Typically, they have a norm equal to 1, and n=512. </a:t>
            </a:r>
            <a:endParaRPr lang="en-US" sz="1400" dirty="0">
              <a:latin typeface="Trebuchet MS" panose="020B0703020202090204" pitchFamily="34" charset="0"/>
            </a:endParaRPr>
          </a:p>
        </p:txBody>
      </p:sp>
      <p:sp>
        <p:nvSpPr>
          <p:cNvPr id="53" name="TextBox 52">
            <a:extLst>
              <a:ext uri="{FF2B5EF4-FFF2-40B4-BE49-F238E27FC236}">
                <a16:creationId xmlns:a16="http://schemas.microsoft.com/office/drawing/2014/main" id="{7E3AF863-E01C-49A8-A0AB-8AD730BAFE81}"/>
              </a:ext>
            </a:extLst>
          </p:cNvPr>
          <p:cNvSpPr txBox="1"/>
          <p:nvPr/>
        </p:nvSpPr>
        <p:spPr>
          <a:xfrm>
            <a:off x="6231151" y="4868729"/>
            <a:ext cx="2487773" cy="861774"/>
          </a:xfrm>
          <a:prstGeom prst="rect">
            <a:avLst/>
          </a:prstGeom>
          <a:noFill/>
        </p:spPr>
        <p:txBody>
          <a:bodyPr wrap="square" rtlCol="0">
            <a:spAutoFit/>
          </a:bodyPr>
          <a:lstStyle/>
          <a:p>
            <a:r>
              <a:rPr lang="en-US" dirty="0">
                <a:solidFill>
                  <a:srgbClr val="00B050"/>
                </a:solidFill>
                <a:latin typeface="Trebuchet MS" panose="020B0703020202090204" pitchFamily="34" charset="0"/>
              </a:rPr>
              <a:t>HIGH → similar</a:t>
            </a:r>
          </a:p>
          <a:p>
            <a:r>
              <a:rPr lang="en-US" dirty="0">
                <a:solidFill>
                  <a:srgbClr val="FF0000"/>
                </a:solidFill>
                <a:latin typeface="Trebuchet MS" panose="020B0703020202090204" pitchFamily="34" charset="0"/>
              </a:rPr>
              <a:t>LOW  → different</a:t>
            </a:r>
          </a:p>
          <a:p>
            <a:endParaRPr lang="en-US" sz="1400" dirty="0">
              <a:latin typeface="Trebuchet MS" panose="020B0703020202090204" pitchFamily="34" charset="0"/>
            </a:endParaRPr>
          </a:p>
        </p:txBody>
      </p:sp>
    </p:spTree>
    <p:extLst>
      <p:ext uri="{BB962C8B-B14F-4D97-AF65-F5344CB8AC3E}">
        <p14:creationId xmlns:p14="http://schemas.microsoft.com/office/powerpoint/2010/main" val="150247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7DB47-6E33-85E4-3FEF-D23567A8BAD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02B5A90-D6ED-4BBD-7B3B-9D3AB3800FA3}"/>
              </a:ext>
            </a:extLst>
          </p:cNvPr>
          <p:cNvSpPr txBox="1"/>
          <p:nvPr/>
        </p:nvSpPr>
        <p:spPr>
          <a:xfrm>
            <a:off x="130198" y="183854"/>
            <a:ext cx="3541354"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Loss</a:t>
            </a:r>
          </a:p>
        </p:txBody>
      </p:sp>
      <p:pic>
        <p:nvPicPr>
          <p:cNvPr id="11266" name="Picture 2" descr="Animation that shows how Contrastive Loss moves points in the course of training. Image by author.">
            <a:extLst>
              <a:ext uri="{FF2B5EF4-FFF2-40B4-BE49-F238E27FC236}">
                <a16:creationId xmlns:a16="http://schemas.microsoft.com/office/drawing/2014/main" id="{C57CE22B-2C6F-06E9-33D5-A6366A315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59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7DC67F2-D738-D25A-A3A4-E040EFF014A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746B6E9-EBC2-5E0A-C06E-67AC8E3247E6}"/>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pic>
        <p:nvPicPr>
          <p:cNvPr id="3" name="Picture 2">
            <a:extLst>
              <a:ext uri="{FF2B5EF4-FFF2-40B4-BE49-F238E27FC236}">
                <a16:creationId xmlns:a16="http://schemas.microsoft.com/office/drawing/2014/main" id="{9B320B17-FC09-30BA-B307-DC569CBE2BAF}"/>
              </a:ext>
            </a:extLst>
          </p:cNvPr>
          <p:cNvPicPr>
            <a:picLocks noChangeAspect="1"/>
          </p:cNvPicPr>
          <p:nvPr/>
        </p:nvPicPr>
        <p:blipFill>
          <a:blip r:embed="rId2"/>
          <a:srcRect t="5143" b="8939"/>
          <a:stretch/>
        </p:blipFill>
        <p:spPr>
          <a:xfrm>
            <a:off x="840852" y="946446"/>
            <a:ext cx="7772400" cy="5727700"/>
          </a:xfrm>
          <a:prstGeom prst="rect">
            <a:avLst/>
          </a:prstGeom>
        </p:spPr>
      </p:pic>
    </p:spTree>
    <p:extLst>
      <p:ext uri="{BB962C8B-B14F-4D97-AF65-F5344CB8AC3E}">
        <p14:creationId xmlns:p14="http://schemas.microsoft.com/office/powerpoint/2010/main" val="1731428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4ABF5-3678-8155-6AA4-0A853714706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BC15CC8-CC14-BF0C-8474-57F7A2007569}"/>
              </a:ext>
            </a:extLst>
          </p:cNvPr>
          <p:cNvSpPr txBox="1"/>
          <p:nvPr/>
        </p:nvSpPr>
        <p:spPr>
          <a:xfrm>
            <a:off x="130198" y="183854"/>
            <a:ext cx="5158528" cy="646331"/>
          </a:xfrm>
          <a:prstGeom prst="rect">
            <a:avLst/>
          </a:prstGeom>
          <a:noFill/>
        </p:spPr>
        <p:txBody>
          <a:bodyPr wrap="none" rtlCol="0">
            <a:spAutoFit/>
          </a:bodyPr>
          <a:lstStyle/>
          <a:p>
            <a:r>
              <a:rPr lang="en-US" sz="3600" dirty="0">
                <a:solidFill>
                  <a:srgbClr val="FF9300"/>
                </a:solidFill>
                <a:latin typeface="Trebuchet MS" panose="020B0703020202090204" pitchFamily="34" charset="0"/>
              </a:rPr>
              <a:t>Contrastive Pre-Training</a:t>
            </a:r>
          </a:p>
        </p:txBody>
      </p:sp>
      <p:pic>
        <p:nvPicPr>
          <p:cNvPr id="9218" name="Picture 2">
            <a:extLst>
              <a:ext uri="{FF2B5EF4-FFF2-40B4-BE49-F238E27FC236}">
                <a16:creationId xmlns:a16="http://schemas.microsoft.com/office/drawing/2014/main" id="{5DA6C9D4-7569-8F24-85EE-4C1907FFB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46" y="952500"/>
            <a:ext cx="7645708"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53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F88E4-9EBC-DB99-57FA-C53AA05A4CC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D6F8E9F-3333-66E6-2E36-2E442C7B4B19}"/>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Zero-Shot Classification</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C8E97C5F-746A-58BB-21EE-6DBA685EB693}"/>
              </a:ext>
            </a:extLst>
          </p:cNvPr>
          <p:cNvSpPr txBox="1"/>
          <p:nvPr/>
        </p:nvSpPr>
        <p:spPr>
          <a:xfrm>
            <a:off x="469900" y="2459504"/>
            <a:ext cx="8204200" cy="1938992"/>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CLIP can classify images into categories that were not included during its training. This is possible because it generates image and text embeddings that are directly comparable, enabling the model to predict categories based solely on textual descriptions provided at runtime.</a:t>
            </a:r>
          </a:p>
        </p:txBody>
      </p:sp>
    </p:spTree>
    <p:extLst>
      <p:ext uri="{BB962C8B-B14F-4D97-AF65-F5344CB8AC3E}">
        <p14:creationId xmlns:p14="http://schemas.microsoft.com/office/powerpoint/2010/main" val="3528734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54C1D-0360-48EC-7A15-F2E121E811E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9107849-593E-FE32-977B-36E2C3CE8C44}"/>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Create Dataset Classifier from label Text</a:t>
            </a:r>
          </a:p>
        </p:txBody>
      </p:sp>
      <p:pic>
        <p:nvPicPr>
          <p:cNvPr id="3" name="Picture 2">
            <a:extLst>
              <a:ext uri="{FF2B5EF4-FFF2-40B4-BE49-F238E27FC236}">
                <a16:creationId xmlns:a16="http://schemas.microsoft.com/office/drawing/2014/main" id="{965BCBB7-67E9-6E1C-1E40-4B6F647E13E2}"/>
              </a:ext>
            </a:extLst>
          </p:cNvPr>
          <p:cNvPicPr>
            <a:picLocks noChangeAspect="1"/>
          </p:cNvPicPr>
          <p:nvPr/>
        </p:nvPicPr>
        <p:blipFill>
          <a:blip r:embed="rId2"/>
          <a:stretch>
            <a:fillRect/>
          </a:stretch>
        </p:blipFill>
        <p:spPr>
          <a:xfrm>
            <a:off x="2522724" y="1379764"/>
            <a:ext cx="6410000" cy="4535261"/>
          </a:xfrm>
          <a:prstGeom prst="rect">
            <a:avLst/>
          </a:prstGeom>
        </p:spPr>
      </p:pic>
      <p:sp>
        <p:nvSpPr>
          <p:cNvPr id="4" name="TextBox 3">
            <a:extLst>
              <a:ext uri="{FF2B5EF4-FFF2-40B4-BE49-F238E27FC236}">
                <a16:creationId xmlns:a16="http://schemas.microsoft.com/office/drawing/2014/main" id="{AFE48A2A-3600-1A47-3BF7-F68A34F5C137}"/>
              </a:ext>
            </a:extLst>
          </p:cNvPr>
          <p:cNvSpPr txBox="1"/>
          <p:nvPr/>
        </p:nvSpPr>
        <p:spPr>
          <a:xfrm>
            <a:off x="1994938" y="3526331"/>
            <a:ext cx="3010761" cy="461665"/>
          </a:xfrm>
          <a:prstGeom prst="rect">
            <a:avLst/>
          </a:prstGeom>
          <a:solidFill>
            <a:schemeClr val="bg1"/>
          </a:solidFill>
        </p:spPr>
        <p:txBody>
          <a:bodyPr wrap="none" rtlCol="0">
            <a:spAutoFit/>
          </a:bodyPr>
          <a:lstStyle/>
          <a:p>
            <a:r>
              <a:rPr lang="en-US" sz="2400" dirty="0">
                <a:solidFill>
                  <a:srgbClr val="FF9300"/>
                </a:solidFill>
                <a:latin typeface="Trebuchet MS" panose="020B0703020202090204" pitchFamily="34" charset="0"/>
              </a:rPr>
              <a:t>Zero-shot prediction</a:t>
            </a:r>
          </a:p>
        </p:txBody>
      </p:sp>
      <p:sp>
        <p:nvSpPr>
          <p:cNvPr id="2" name="Rectangle 1">
            <a:extLst>
              <a:ext uri="{FF2B5EF4-FFF2-40B4-BE49-F238E27FC236}">
                <a16:creationId xmlns:a16="http://schemas.microsoft.com/office/drawing/2014/main" id="{4CF80E64-887D-979A-F2FB-35428FEAE7BB}"/>
              </a:ext>
            </a:extLst>
          </p:cNvPr>
          <p:cNvSpPr/>
          <p:nvPr/>
        </p:nvSpPr>
        <p:spPr>
          <a:xfrm>
            <a:off x="1752600" y="3429000"/>
            <a:ext cx="4699000" cy="2171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5" name="Rectangle 4">
            <a:extLst>
              <a:ext uri="{FF2B5EF4-FFF2-40B4-BE49-F238E27FC236}">
                <a16:creationId xmlns:a16="http://schemas.microsoft.com/office/drawing/2014/main" id="{F248DF8C-FCCB-99C3-9CA0-F37D8EA08E7B}"/>
              </a:ext>
            </a:extLst>
          </p:cNvPr>
          <p:cNvSpPr/>
          <p:nvPr/>
        </p:nvSpPr>
        <p:spPr>
          <a:xfrm>
            <a:off x="4547870" y="4235352"/>
            <a:ext cx="4699000" cy="2171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2063163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AFF94-BAE4-202D-753C-820939796D6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B9C7E50-9ECD-A2C4-0B80-0F725746DBC6}"/>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Create Dataset Classifier from label Text</a:t>
            </a:r>
          </a:p>
        </p:txBody>
      </p:sp>
      <p:pic>
        <p:nvPicPr>
          <p:cNvPr id="3" name="Picture 2">
            <a:extLst>
              <a:ext uri="{FF2B5EF4-FFF2-40B4-BE49-F238E27FC236}">
                <a16:creationId xmlns:a16="http://schemas.microsoft.com/office/drawing/2014/main" id="{C10D9089-56E3-2A48-23B9-A1BE7E353BE9}"/>
              </a:ext>
            </a:extLst>
          </p:cNvPr>
          <p:cNvPicPr>
            <a:picLocks noChangeAspect="1"/>
          </p:cNvPicPr>
          <p:nvPr/>
        </p:nvPicPr>
        <p:blipFill>
          <a:blip r:embed="rId2"/>
          <a:stretch>
            <a:fillRect/>
          </a:stretch>
        </p:blipFill>
        <p:spPr>
          <a:xfrm>
            <a:off x="2522724" y="1379764"/>
            <a:ext cx="6410000" cy="4535261"/>
          </a:xfrm>
          <a:prstGeom prst="rect">
            <a:avLst/>
          </a:prstGeom>
        </p:spPr>
      </p:pic>
      <p:sp>
        <p:nvSpPr>
          <p:cNvPr id="4" name="TextBox 3">
            <a:extLst>
              <a:ext uri="{FF2B5EF4-FFF2-40B4-BE49-F238E27FC236}">
                <a16:creationId xmlns:a16="http://schemas.microsoft.com/office/drawing/2014/main" id="{B4FCA005-2B26-C87B-1797-ABD74866078F}"/>
              </a:ext>
            </a:extLst>
          </p:cNvPr>
          <p:cNvSpPr txBox="1"/>
          <p:nvPr/>
        </p:nvSpPr>
        <p:spPr>
          <a:xfrm>
            <a:off x="1510196" y="3354636"/>
            <a:ext cx="3951723" cy="584775"/>
          </a:xfrm>
          <a:prstGeom prst="rect">
            <a:avLst/>
          </a:prstGeom>
          <a:solidFill>
            <a:schemeClr val="bg1"/>
          </a:solidFill>
        </p:spPr>
        <p:txBody>
          <a:bodyPr wrap="none" rtlCol="0">
            <a:spAutoFit/>
          </a:bodyPr>
          <a:lstStyle/>
          <a:p>
            <a:r>
              <a:rPr lang="en-US" sz="3200" dirty="0">
                <a:solidFill>
                  <a:schemeClr val="tx2"/>
                </a:solidFill>
                <a:latin typeface="Trebuchet MS" panose="020B0703020202090204" pitchFamily="34" charset="0"/>
              </a:rPr>
              <a:t>Zero-shot prediction</a:t>
            </a:r>
          </a:p>
        </p:txBody>
      </p:sp>
    </p:spTree>
    <p:extLst>
      <p:ext uri="{BB962C8B-B14F-4D97-AF65-F5344CB8AC3E}">
        <p14:creationId xmlns:p14="http://schemas.microsoft.com/office/powerpoint/2010/main" val="463680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5DD2B-5AA5-7BE7-AF0C-B4B906C33F2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56A5D18-AD3F-4E51-A3F3-5CEF6AD28826}"/>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Comparison</a:t>
            </a:r>
          </a:p>
        </p:txBody>
      </p:sp>
      <p:pic>
        <p:nvPicPr>
          <p:cNvPr id="3074" name="Picture 2">
            <a:extLst>
              <a:ext uri="{FF2B5EF4-FFF2-40B4-BE49-F238E27FC236}">
                <a16:creationId xmlns:a16="http://schemas.microsoft.com/office/drawing/2014/main" id="{516B5A77-3A77-EA9B-2029-5D6B131F6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7600"/>
            <a:ext cx="9144000" cy="574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90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C5B0E-9BFD-F7AD-2580-C99B69F1868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7E5028E-D216-F41B-4F0C-85643CDFB642}"/>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Results</a:t>
            </a:r>
          </a:p>
        </p:txBody>
      </p:sp>
      <p:pic>
        <p:nvPicPr>
          <p:cNvPr id="5122" name="Picture 2">
            <a:extLst>
              <a:ext uri="{FF2B5EF4-FFF2-40B4-BE49-F238E27FC236}">
                <a16:creationId xmlns:a16="http://schemas.microsoft.com/office/drawing/2014/main" id="{FDD02DCB-3403-0080-0DC7-F2BC45367F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426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64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CC71A-1372-58D4-8725-C3975F28F91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4E2B62D-1CE5-927B-E86C-256073A70313}"/>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Results</a:t>
            </a:r>
          </a:p>
        </p:txBody>
      </p:sp>
      <p:pic>
        <p:nvPicPr>
          <p:cNvPr id="2" name="Picture 2">
            <a:extLst>
              <a:ext uri="{FF2B5EF4-FFF2-40B4-BE49-F238E27FC236}">
                <a16:creationId xmlns:a16="http://schemas.microsoft.com/office/drawing/2014/main" id="{239609E8-C590-74C5-13DB-8DD4A836C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431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87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3D191-7D51-9814-3F80-E9A776D2EBB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BCDA7A3-0E99-F520-1162-EB82473DEED8}"/>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Retrieval</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C4D10B92-CDE4-3D4A-6057-1AE176DDAE76}"/>
              </a:ext>
            </a:extLst>
          </p:cNvPr>
          <p:cNvSpPr txBox="1"/>
          <p:nvPr/>
        </p:nvSpPr>
        <p:spPr>
          <a:xfrm>
            <a:off x="469900" y="24595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By converting both text queries and images into a common embedding space, CLIP can efficiently retrieve images that are semantically related to textual queries, enhancing search functionalities in databases and online.</a:t>
            </a:r>
          </a:p>
        </p:txBody>
      </p:sp>
    </p:spTree>
    <p:extLst>
      <p:ext uri="{BB962C8B-B14F-4D97-AF65-F5344CB8AC3E}">
        <p14:creationId xmlns:p14="http://schemas.microsoft.com/office/powerpoint/2010/main" val="1987577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charset="0"/>
                <a:ea typeface="Trebuchet MS" charset="0"/>
                <a:cs typeface="Trebuchet MS" charset="0"/>
              </a:rPr>
              <a:t>Embeddings</a:t>
            </a:r>
          </a:p>
        </p:txBody>
      </p:sp>
      <p:pic>
        <p:nvPicPr>
          <p:cNvPr id="38" name="Picture 37">
            <a:extLst>
              <a:ext uri="{FF2B5EF4-FFF2-40B4-BE49-F238E27FC236}">
                <a16:creationId xmlns:a16="http://schemas.microsoft.com/office/drawing/2014/main" id="{C0E571FD-B3EC-428A-2752-45878774C56A}"/>
              </a:ext>
            </a:extLst>
          </p:cNvPr>
          <p:cNvPicPr>
            <a:picLocks noChangeAspect="1"/>
          </p:cNvPicPr>
          <p:nvPr/>
        </p:nvPicPr>
        <p:blipFill>
          <a:blip r:embed="rId2"/>
          <a:stretch>
            <a:fillRect/>
          </a:stretch>
        </p:blipFill>
        <p:spPr>
          <a:xfrm>
            <a:off x="2270551" y="1831974"/>
            <a:ext cx="406400" cy="292100"/>
          </a:xfrm>
          <a:prstGeom prst="rect">
            <a:avLst/>
          </a:prstGeom>
        </p:spPr>
      </p:pic>
      <p:pic>
        <p:nvPicPr>
          <p:cNvPr id="40" name="Picture 39">
            <a:extLst>
              <a:ext uri="{FF2B5EF4-FFF2-40B4-BE49-F238E27FC236}">
                <a16:creationId xmlns:a16="http://schemas.microsoft.com/office/drawing/2014/main" id="{15522105-6CF5-ED53-1550-F80A3C3135E6}"/>
              </a:ext>
            </a:extLst>
          </p:cNvPr>
          <p:cNvPicPr>
            <a:picLocks noChangeAspect="1"/>
          </p:cNvPicPr>
          <p:nvPr/>
        </p:nvPicPr>
        <p:blipFill>
          <a:blip r:embed="rId3"/>
          <a:stretch>
            <a:fillRect/>
          </a:stretch>
        </p:blipFill>
        <p:spPr>
          <a:xfrm>
            <a:off x="3393256" y="1188358"/>
            <a:ext cx="241300" cy="431800"/>
          </a:xfrm>
          <a:prstGeom prst="rect">
            <a:avLst/>
          </a:prstGeom>
        </p:spPr>
      </p:pic>
      <p:grpSp>
        <p:nvGrpSpPr>
          <p:cNvPr id="51" name="Group 50">
            <a:extLst>
              <a:ext uri="{FF2B5EF4-FFF2-40B4-BE49-F238E27FC236}">
                <a16:creationId xmlns:a16="http://schemas.microsoft.com/office/drawing/2014/main" id="{B87CAA93-5D71-EF09-EB25-D0C4D70A0156}"/>
              </a:ext>
            </a:extLst>
          </p:cNvPr>
          <p:cNvGrpSpPr/>
          <p:nvPr/>
        </p:nvGrpSpPr>
        <p:grpSpPr>
          <a:xfrm>
            <a:off x="4550927" y="2474414"/>
            <a:ext cx="2538352" cy="1734140"/>
            <a:chOff x="5844157" y="3271252"/>
            <a:chExt cx="2538352" cy="1734140"/>
          </a:xfrm>
        </p:grpSpPr>
        <p:sp>
          <p:nvSpPr>
            <p:cNvPr id="27" name="Oval 26">
              <a:extLst>
                <a:ext uri="{FF2B5EF4-FFF2-40B4-BE49-F238E27FC236}">
                  <a16:creationId xmlns:a16="http://schemas.microsoft.com/office/drawing/2014/main" id="{B697D998-DDD1-97E9-C820-69F5743F0B93}"/>
                </a:ext>
              </a:extLst>
            </p:cNvPr>
            <p:cNvSpPr/>
            <p:nvPr/>
          </p:nvSpPr>
          <p:spPr>
            <a:xfrm>
              <a:off x="5885137" y="4033333"/>
              <a:ext cx="211932" cy="2434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cxnSp>
          <p:nvCxnSpPr>
            <p:cNvPr id="28" name="Straight Arrow Connector 27">
              <a:extLst>
                <a:ext uri="{FF2B5EF4-FFF2-40B4-BE49-F238E27FC236}">
                  <a16:creationId xmlns:a16="http://schemas.microsoft.com/office/drawing/2014/main" id="{EE1D0614-CD6A-87E8-6DA5-0ABD86D28FE5}"/>
                </a:ext>
              </a:extLst>
            </p:cNvPr>
            <p:cNvCxnSpPr>
              <a:cxnSpLocks/>
            </p:cNvCxnSpPr>
            <p:nvPr/>
          </p:nvCxnSpPr>
          <p:spPr>
            <a:xfrm flipH="1">
              <a:off x="5987114" y="3271252"/>
              <a:ext cx="3989"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BEC07CF-7E14-FF66-28C1-C9441AF29292}"/>
                </a:ext>
              </a:extLst>
            </p:cNvPr>
            <p:cNvSpPr/>
            <p:nvPr/>
          </p:nvSpPr>
          <p:spPr>
            <a:xfrm>
              <a:off x="5844157" y="4030319"/>
              <a:ext cx="304892" cy="246221"/>
            </a:xfrm>
            <a:prstGeom prst="rect">
              <a:avLst/>
            </a:prstGeom>
          </p:spPr>
          <p:txBody>
            <a:bodyPr wrap="none">
              <a:spAutoFit/>
            </a:bodyPr>
            <a:lstStyle/>
            <a:p>
              <a:r>
                <a:rPr lang="en-US" sz="1000" b="1" dirty="0" err="1">
                  <a:latin typeface="Trebuchet MS" panose="020B0703020202090204" pitchFamily="34" charset="0"/>
                </a:rPr>
                <a:t>sc</a:t>
              </a:r>
              <a:endParaRPr lang="en-US" sz="1000" dirty="0">
                <a:latin typeface="Trebuchet MS" panose="020B0703020202090204" pitchFamily="34" charset="0"/>
              </a:endParaRPr>
            </a:p>
          </p:txBody>
        </p:sp>
        <p:cxnSp>
          <p:nvCxnSpPr>
            <p:cNvPr id="30" name="Straight Arrow Connector 29">
              <a:extLst>
                <a:ext uri="{FF2B5EF4-FFF2-40B4-BE49-F238E27FC236}">
                  <a16:creationId xmlns:a16="http://schemas.microsoft.com/office/drawing/2014/main" id="{A6B1A2DE-5264-43C8-3759-CA6C10CF8501}"/>
                </a:ext>
              </a:extLst>
            </p:cNvPr>
            <p:cNvCxnSpPr>
              <a:cxnSpLocks/>
            </p:cNvCxnSpPr>
            <p:nvPr/>
          </p:nvCxnSpPr>
          <p:spPr>
            <a:xfrm flipV="1">
              <a:off x="6117617" y="4113997"/>
              <a:ext cx="2660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87A6A8-084A-772E-84ED-53D8FF0F4413}"/>
                </a:ext>
              </a:extLst>
            </p:cNvPr>
            <p:cNvCxnSpPr>
              <a:cxnSpLocks/>
            </p:cNvCxnSpPr>
            <p:nvPr/>
          </p:nvCxnSpPr>
          <p:spPr>
            <a:xfrm flipV="1">
              <a:off x="5992085" y="4273872"/>
              <a:ext cx="0" cy="7315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22C5ABBF-F5BF-CBA8-DFA1-FA3A7EAA5CE7}"/>
                </a:ext>
              </a:extLst>
            </p:cNvPr>
            <p:cNvPicPr>
              <a:picLocks noChangeAspect="1"/>
            </p:cNvPicPr>
            <p:nvPr/>
          </p:nvPicPr>
          <p:blipFill>
            <a:blip r:embed="rId4"/>
            <a:stretch>
              <a:fillRect/>
            </a:stretch>
          </p:blipFill>
          <p:spPr>
            <a:xfrm>
              <a:off x="6515609" y="3845677"/>
              <a:ext cx="1866900" cy="469900"/>
            </a:xfrm>
            <a:prstGeom prst="rect">
              <a:avLst/>
            </a:prstGeom>
          </p:spPr>
        </p:pic>
      </p:grpSp>
      <p:pic>
        <p:nvPicPr>
          <p:cNvPr id="39" name="Picture 38">
            <a:extLst>
              <a:ext uri="{FF2B5EF4-FFF2-40B4-BE49-F238E27FC236}">
                <a16:creationId xmlns:a16="http://schemas.microsoft.com/office/drawing/2014/main" id="{97CEFDEE-7247-1D7C-A6B8-AFFE35D2B2F3}"/>
              </a:ext>
            </a:extLst>
          </p:cNvPr>
          <p:cNvPicPr>
            <a:picLocks noChangeAspect="1"/>
          </p:cNvPicPr>
          <p:nvPr/>
        </p:nvPicPr>
        <p:blipFill>
          <a:blip r:embed="rId5"/>
          <a:stretch>
            <a:fillRect/>
          </a:stretch>
        </p:blipFill>
        <p:spPr>
          <a:xfrm>
            <a:off x="2270551" y="4763459"/>
            <a:ext cx="406400" cy="292100"/>
          </a:xfrm>
          <a:prstGeom prst="rect">
            <a:avLst/>
          </a:prstGeom>
        </p:spPr>
      </p:pic>
      <p:pic>
        <p:nvPicPr>
          <p:cNvPr id="41" name="Picture 40">
            <a:extLst>
              <a:ext uri="{FF2B5EF4-FFF2-40B4-BE49-F238E27FC236}">
                <a16:creationId xmlns:a16="http://schemas.microsoft.com/office/drawing/2014/main" id="{5A47643C-0CBE-0F79-5823-993342D7C5E5}"/>
              </a:ext>
            </a:extLst>
          </p:cNvPr>
          <p:cNvPicPr>
            <a:picLocks noChangeAspect="1"/>
          </p:cNvPicPr>
          <p:nvPr/>
        </p:nvPicPr>
        <p:blipFill>
          <a:blip r:embed="rId3"/>
          <a:stretch>
            <a:fillRect/>
          </a:stretch>
        </p:blipFill>
        <p:spPr>
          <a:xfrm>
            <a:off x="3393256" y="4109670"/>
            <a:ext cx="241300" cy="431800"/>
          </a:xfrm>
          <a:prstGeom prst="rect">
            <a:avLst/>
          </a:prstGeom>
        </p:spPr>
      </p:pic>
      <p:pic>
        <p:nvPicPr>
          <p:cNvPr id="48" name="Picture 47">
            <a:extLst>
              <a:ext uri="{FF2B5EF4-FFF2-40B4-BE49-F238E27FC236}">
                <a16:creationId xmlns:a16="http://schemas.microsoft.com/office/drawing/2014/main" id="{327AC00C-3693-FD51-EA6A-A7BE873BFB1E}"/>
              </a:ext>
            </a:extLst>
          </p:cNvPr>
          <p:cNvPicPr>
            <a:picLocks noChangeAspect="1"/>
          </p:cNvPicPr>
          <p:nvPr/>
        </p:nvPicPr>
        <p:blipFill>
          <a:blip r:embed="rId6"/>
          <a:stretch>
            <a:fillRect/>
          </a:stretch>
        </p:blipFill>
        <p:spPr>
          <a:xfrm>
            <a:off x="4595377" y="4585659"/>
            <a:ext cx="2120900" cy="469900"/>
          </a:xfrm>
          <a:prstGeom prst="rect">
            <a:avLst/>
          </a:prstGeom>
        </p:spPr>
      </p:pic>
      <p:pic>
        <p:nvPicPr>
          <p:cNvPr id="49" name="Picture 48">
            <a:extLst>
              <a:ext uri="{FF2B5EF4-FFF2-40B4-BE49-F238E27FC236}">
                <a16:creationId xmlns:a16="http://schemas.microsoft.com/office/drawing/2014/main" id="{0F684964-4A41-8535-85E8-E80BE299D2D7}"/>
              </a:ext>
            </a:extLst>
          </p:cNvPr>
          <p:cNvPicPr>
            <a:picLocks noChangeAspect="1"/>
          </p:cNvPicPr>
          <p:nvPr/>
        </p:nvPicPr>
        <p:blipFill>
          <a:blip r:embed="rId7"/>
          <a:stretch>
            <a:fillRect/>
          </a:stretch>
        </p:blipFill>
        <p:spPr>
          <a:xfrm>
            <a:off x="4459486" y="1676073"/>
            <a:ext cx="2120900" cy="469900"/>
          </a:xfrm>
          <a:prstGeom prst="rect">
            <a:avLst/>
          </a:prstGeom>
        </p:spPr>
      </p:pic>
      <p:cxnSp>
        <p:nvCxnSpPr>
          <p:cNvPr id="3" name="Straight Arrow Connector 2">
            <a:extLst>
              <a:ext uri="{FF2B5EF4-FFF2-40B4-BE49-F238E27FC236}">
                <a16:creationId xmlns:a16="http://schemas.microsoft.com/office/drawing/2014/main" id="{7A43303A-577B-049E-E825-560E0AB968F6}"/>
              </a:ext>
            </a:extLst>
          </p:cNvPr>
          <p:cNvCxnSpPr>
            <a:cxnSpLocks/>
          </p:cNvCxnSpPr>
          <p:nvPr/>
        </p:nvCxnSpPr>
        <p:spPr>
          <a:xfrm>
            <a:off x="2923154" y="1978502"/>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13E35D1-0CE8-5C90-9582-274EECF5C3D7}"/>
              </a:ext>
            </a:extLst>
          </p:cNvPr>
          <p:cNvSpPr/>
          <p:nvPr/>
        </p:nvSpPr>
        <p:spPr>
          <a:xfrm>
            <a:off x="3331026" y="1825800"/>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5" name="Straight Arrow Connector 4">
            <a:extLst>
              <a:ext uri="{FF2B5EF4-FFF2-40B4-BE49-F238E27FC236}">
                <a16:creationId xmlns:a16="http://schemas.microsoft.com/office/drawing/2014/main" id="{92708BB0-85AC-3DBB-0468-3D8C59321501}"/>
              </a:ext>
            </a:extLst>
          </p:cNvPr>
          <p:cNvCxnSpPr>
            <a:cxnSpLocks/>
          </p:cNvCxnSpPr>
          <p:nvPr/>
        </p:nvCxnSpPr>
        <p:spPr>
          <a:xfrm>
            <a:off x="2923154" y="4884866"/>
            <a:ext cx="1177265" cy="0"/>
          </a:xfrm>
          <a:prstGeom prst="straightConnector1">
            <a:avLst/>
          </a:prstGeom>
          <a:ln w="444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EEAA55B7-CA89-97E8-6722-AB052920F5DB}"/>
              </a:ext>
            </a:extLst>
          </p:cNvPr>
          <p:cNvSpPr/>
          <p:nvPr/>
        </p:nvSpPr>
        <p:spPr>
          <a:xfrm>
            <a:off x="3331026" y="4732164"/>
            <a:ext cx="331273" cy="3013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71533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C39C1-36EC-4A85-81A5-6BABD593BF33}"/>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5386BA3-3C14-EE36-BEFB-9773CEF8828C}"/>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Retrieval</a:t>
            </a:r>
            <a:endParaRPr lang="en-US" sz="3600" dirty="0">
              <a:solidFill>
                <a:srgbClr val="FF9300"/>
              </a:solidFill>
              <a:latin typeface="Trebuchet MS" panose="020B0703020202090204" pitchFamily="34" charset="0"/>
            </a:endParaRPr>
          </a:p>
        </p:txBody>
      </p:sp>
      <p:pic>
        <p:nvPicPr>
          <p:cNvPr id="21506" name="Picture 2" descr="How to run OpenAI CLIP with UI for Image Retrieval and Filtering your  dataset - Supervisely">
            <a:extLst>
              <a:ext uri="{FF2B5EF4-FFF2-40B4-BE49-F238E27FC236}">
                <a16:creationId xmlns:a16="http://schemas.microsoft.com/office/drawing/2014/main" id="{8A1683A0-E780-68D8-05F2-4668C9CD4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3222"/>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858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797F-4712-59C5-D76F-2DCE4AB5697E}"/>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6EBA5A4-4E84-03BF-8D24-0FC9B3AF57D3}"/>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Caption</a:t>
            </a:r>
            <a:endParaRPr lang="en-US" sz="3600" dirty="0">
              <a:solidFill>
                <a:srgbClr val="FF9300"/>
              </a:solidFill>
              <a:latin typeface="Trebuchet MS" panose="020B0703020202090204" pitchFamily="34" charset="0"/>
            </a:endParaRPr>
          </a:p>
        </p:txBody>
      </p:sp>
      <p:sp>
        <p:nvSpPr>
          <p:cNvPr id="3" name="TextBox 2">
            <a:extLst>
              <a:ext uri="{FF2B5EF4-FFF2-40B4-BE49-F238E27FC236}">
                <a16:creationId xmlns:a16="http://schemas.microsoft.com/office/drawing/2014/main" id="{38F3407C-8C35-C58E-63F4-489BA546E031}"/>
              </a:ext>
            </a:extLst>
          </p:cNvPr>
          <p:cNvSpPr txBox="1"/>
          <p:nvPr/>
        </p:nvSpPr>
        <p:spPr>
          <a:xfrm>
            <a:off x="469900" y="1634004"/>
            <a:ext cx="8204200" cy="1569660"/>
          </a:xfrm>
          <a:prstGeom prst="rect">
            <a:avLst/>
          </a:prstGeom>
          <a:noFill/>
        </p:spPr>
        <p:txBody>
          <a:bodyPr wrap="square" rtlCol="0">
            <a:spAutoFit/>
          </a:bodyPr>
          <a:lstStyle/>
          <a:p>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assist</a:t>
            </a:r>
            <a:r>
              <a:rPr lang="en-US" sz="2400" kern="100" dirty="0">
                <a:solidFill>
                  <a:schemeClr val="accent6">
                    <a:lumMod val="60000"/>
                    <a:lumOff val="40000"/>
                  </a:schemeClr>
                </a:solidFill>
                <a:effectLst/>
                <a:latin typeface="Trebuchet MS" panose="020B0703020202090204" pitchFamily="34" charset="0"/>
                <a:ea typeface="Aptos" panose="020B0004020202020204" pitchFamily="34" charset="0"/>
                <a:cs typeface="Times New Roman" panose="02020603050405020304" pitchFamily="18" charset="0"/>
              </a:rPr>
              <a:t> </a:t>
            </a:r>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in generating descriptive captions for images or even help generate images from textual descriptions by linking the textual content with visual representations.</a:t>
            </a:r>
          </a:p>
        </p:txBody>
      </p:sp>
      <p:pic>
        <p:nvPicPr>
          <p:cNvPr id="2" name="Picture 1">
            <a:extLst>
              <a:ext uri="{FF2B5EF4-FFF2-40B4-BE49-F238E27FC236}">
                <a16:creationId xmlns:a16="http://schemas.microsoft.com/office/drawing/2014/main" id="{E15F18C0-F846-62C2-A65F-275243BFA85F}"/>
              </a:ext>
            </a:extLst>
          </p:cNvPr>
          <p:cNvPicPr>
            <a:picLocks noChangeAspect="1"/>
          </p:cNvPicPr>
          <p:nvPr/>
        </p:nvPicPr>
        <p:blipFill>
          <a:blip r:embed="rId2"/>
          <a:stretch>
            <a:fillRect/>
          </a:stretch>
        </p:blipFill>
        <p:spPr>
          <a:xfrm>
            <a:off x="759347" y="3740059"/>
            <a:ext cx="2672546" cy="1762010"/>
          </a:xfrm>
          <a:prstGeom prst="rect">
            <a:avLst/>
          </a:prstGeom>
        </p:spPr>
      </p:pic>
      <p:sp>
        <p:nvSpPr>
          <p:cNvPr id="4" name="TextBox 3">
            <a:extLst>
              <a:ext uri="{FF2B5EF4-FFF2-40B4-BE49-F238E27FC236}">
                <a16:creationId xmlns:a16="http://schemas.microsoft.com/office/drawing/2014/main" id="{6739F6BD-4A50-AB88-E3D0-A1BD18B2F583}"/>
              </a:ext>
            </a:extLst>
          </p:cNvPr>
          <p:cNvSpPr txBox="1"/>
          <p:nvPr/>
        </p:nvSpPr>
        <p:spPr>
          <a:xfrm>
            <a:off x="5488088" y="3805455"/>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at a beach under a tree, enjoying a serene ocean view.</a:t>
            </a:r>
          </a:p>
        </p:txBody>
      </p:sp>
      <p:sp>
        <p:nvSpPr>
          <p:cNvPr id="5" name="Right Arrow 4">
            <a:extLst>
              <a:ext uri="{FF2B5EF4-FFF2-40B4-BE49-F238E27FC236}">
                <a16:creationId xmlns:a16="http://schemas.microsoft.com/office/drawing/2014/main" id="{FDC1BB03-179F-2D80-FBE5-E9247F9B6466}"/>
              </a:ext>
            </a:extLst>
          </p:cNvPr>
          <p:cNvSpPr/>
          <p:nvPr/>
        </p:nvSpPr>
        <p:spPr>
          <a:xfrm>
            <a:off x="4366503" y="4445974"/>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70465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71CFB-0ED8-164F-0556-A493467E1BC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72E73F4-9C30-D557-F3B3-F25AD965661D}"/>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Object Detection</a:t>
            </a:r>
            <a:endParaRPr lang="en-US" sz="3600" dirty="0">
              <a:solidFill>
                <a:srgbClr val="FF9300"/>
              </a:solidFill>
              <a:latin typeface="Trebuchet MS" panose="020B0703020202090204" pitchFamily="34" charset="0"/>
            </a:endParaRPr>
          </a:p>
        </p:txBody>
      </p:sp>
      <p:pic>
        <p:nvPicPr>
          <p:cNvPr id="24578" name="Picture 2" descr="Object Detection in the Wild via Grounded Language Image Pre-training -  Microsoft Research">
            <a:extLst>
              <a:ext uri="{FF2B5EF4-FFF2-40B4-BE49-F238E27FC236}">
                <a16:creationId xmlns:a16="http://schemas.microsoft.com/office/drawing/2014/main" id="{E88394A3-58B4-AF30-97AF-C27F9DEA4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95650"/>
            <a:ext cx="9144000" cy="3562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005857-9E04-3D3D-39FB-D175DBC955F7}"/>
              </a:ext>
            </a:extLst>
          </p:cNvPr>
          <p:cNvSpPr txBox="1"/>
          <p:nvPr/>
        </p:nvSpPr>
        <p:spPr>
          <a:xfrm>
            <a:off x="469900" y="13419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a:t>
            </a:r>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be adapted for object detection tasks</a:t>
            </a:r>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 where objects are detected based on their descriptions rather than traditional bounding box annotations.</a:t>
            </a:r>
          </a:p>
        </p:txBody>
      </p:sp>
    </p:spTree>
    <p:extLst>
      <p:ext uri="{BB962C8B-B14F-4D97-AF65-F5344CB8AC3E}">
        <p14:creationId xmlns:p14="http://schemas.microsoft.com/office/powerpoint/2010/main" val="2013404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D1731-2210-F67C-2AD8-EC4B68AE4BC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A9B84A0-072E-1A7E-D251-2E05E49BE644}"/>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Object Detection</a:t>
            </a:r>
            <a:endParaRPr lang="en-US" sz="3600" dirty="0">
              <a:solidFill>
                <a:srgbClr val="FF9300"/>
              </a:solidFill>
              <a:latin typeface="Trebuchet MS" panose="020B0703020202090204" pitchFamily="34" charset="0"/>
            </a:endParaRPr>
          </a:p>
        </p:txBody>
      </p:sp>
      <p:pic>
        <p:nvPicPr>
          <p:cNvPr id="26626" name="Picture 2" descr="Single-stage zero-shot object detection framework. In the training... |  Download Scientific Diagram">
            <a:extLst>
              <a:ext uri="{FF2B5EF4-FFF2-40B4-BE49-F238E27FC236}">
                <a16:creationId xmlns:a16="http://schemas.microsoft.com/office/drawing/2014/main" id="{08090B5E-5789-0624-4D35-A31A910AE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0083"/>
            <a:ext cx="9144000" cy="38084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D5BD9C-47F3-D3D6-D2D2-9D01342E3DF4}"/>
              </a:ext>
            </a:extLst>
          </p:cNvPr>
          <p:cNvSpPr txBox="1"/>
          <p:nvPr/>
        </p:nvSpPr>
        <p:spPr>
          <a:xfrm>
            <a:off x="469900" y="1341904"/>
            <a:ext cx="8204200" cy="1569660"/>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a:t>
            </a:r>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be adapted for object detection tasks</a:t>
            </a:r>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 where objects are detected based on their descriptions rather than traditional bounding box annotations.</a:t>
            </a:r>
          </a:p>
        </p:txBody>
      </p:sp>
    </p:spTree>
    <p:extLst>
      <p:ext uri="{BB962C8B-B14F-4D97-AF65-F5344CB8AC3E}">
        <p14:creationId xmlns:p14="http://schemas.microsoft.com/office/powerpoint/2010/main" val="4131378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4456A-FB0D-CB2D-1945-75176A43D1B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C1D1E9E-7F39-296B-E853-CBB3B0F93252}"/>
              </a:ext>
            </a:extLst>
          </p:cNvPr>
          <p:cNvSpPr txBox="1"/>
          <p:nvPr/>
        </p:nvSpPr>
        <p:spPr>
          <a:xfrm>
            <a:off x="245566" y="451278"/>
            <a:ext cx="9001304" cy="646331"/>
          </a:xfrm>
          <a:prstGeom prst="rect">
            <a:avLst/>
          </a:prstGeom>
          <a:noFill/>
        </p:spPr>
        <p:txBody>
          <a:bodyPr wrap="square" rtlCol="0">
            <a:spAutoFit/>
          </a:bodyPr>
          <a:lstStyle/>
          <a:p>
            <a:r>
              <a:rPr lang="en-US" sz="3600" dirty="0">
                <a:solidFill>
                  <a:srgbClr val="FF9300"/>
                </a:solidFill>
                <a:latin typeface="Trebuchet MS" panose="020B0703020202090204" pitchFamily="34" charset="0"/>
              </a:rPr>
              <a:t>Applications: </a:t>
            </a:r>
            <a:r>
              <a:rPr lang="en-US" sz="3600" dirty="0">
                <a:solidFill>
                  <a:srgbClr val="0070C0"/>
                </a:solidFill>
                <a:latin typeface="Trebuchet MS" panose="020B0703020202090204" pitchFamily="34" charset="0"/>
                <a:ea typeface="Trebuchet MS" charset="0"/>
                <a:cs typeface="Trebuchet MS" charset="0"/>
              </a:rPr>
              <a:t>Image Generation</a:t>
            </a:r>
            <a:endParaRPr lang="en-US" sz="3600" dirty="0">
              <a:solidFill>
                <a:srgbClr val="FF9300"/>
              </a:solidFill>
              <a:latin typeface="Trebuchet MS" panose="020B0703020202090204" pitchFamily="34" charset="0"/>
            </a:endParaRPr>
          </a:p>
        </p:txBody>
      </p:sp>
      <p:pic>
        <p:nvPicPr>
          <p:cNvPr id="1028" name="Picture 4" descr="Generating Images from Prompts using CLIP and StyleGAN | by Victor Perez |  Towards Data Science">
            <a:extLst>
              <a:ext uri="{FF2B5EF4-FFF2-40B4-BE49-F238E27FC236}">
                <a16:creationId xmlns:a16="http://schemas.microsoft.com/office/drawing/2014/main" id="{F7E05259-EFFD-0FD3-3B40-3DD48E0CF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159" y="2295946"/>
            <a:ext cx="6037243" cy="41107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AA4F66-959F-9404-1ED0-727C28CBE83D}"/>
              </a:ext>
            </a:extLst>
          </p:cNvPr>
          <p:cNvSpPr txBox="1"/>
          <p:nvPr/>
        </p:nvSpPr>
        <p:spPr>
          <a:xfrm>
            <a:off x="469900" y="1341904"/>
            <a:ext cx="8204200" cy="830997"/>
          </a:xfrm>
          <a:prstGeom prst="rect">
            <a:avLst/>
          </a:prstGeom>
          <a:noFill/>
        </p:spPr>
        <p:txBody>
          <a:bodyPr wrap="square" rtlCol="0">
            <a:spAutoFit/>
          </a:bodyPr>
          <a:lstStyle/>
          <a:p>
            <a:r>
              <a:rPr lang="en-US" sz="2400" kern="100" dirty="0">
                <a:effectLst/>
                <a:latin typeface="Trebuchet MS" panose="020B0703020202090204" pitchFamily="34" charset="0"/>
                <a:ea typeface="Aptos" panose="020B0004020202020204" pitchFamily="34" charset="0"/>
                <a:cs typeface="Times New Roman" panose="02020603050405020304" pitchFamily="18" charset="0"/>
              </a:rPr>
              <a:t>Although not primarily designed for this, </a:t>
            </a:r>
            <a:r>
              <a:rPr lang="en-US" sz="2400" kern="100" dirty="0">
                <a:solidFill>
                  <a:srgbClr val="FF9300"/>
                </a:solidFill>
                <a:effectLst/>
                <a:latin typeface="Trebuchet MS" panose="020B0703020202090204" pitchFamily="34" charset="0"/>
                <a:ea typeface="Aptos" panose="020B0004020202020204" pitchFamily="34" charset="0"/>
                <a:cs typeface="Times New Roman" panose="02020603050405020304" pitchFamily="18" charset="0"/>
              </a:rPr>
              <a:t>CLIP can be adapted for image generation.</a:t>
            </a:r>
            <a:endParaRPr lang="en-US" sz="2400" kern="100" dirty="0">
              <a:effectLst/>
              <a:latin typeface="Trebuchet MS" panose="020B070302020209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831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a:t>
            </a:r>
          </a:p>
        </p:txBody>
      </p:sp>
      <p:sp>
        <p:nvSpPr>
          <p:cNvPr id="7" name="TextBox 6">
            <a:extLst>
              <a:ext uri="{FF2B5EF4-FFF2-40B4-BE49-F238E27FC236}">
                <a16:creationId xmlns:a16="http://schemas.microsoft.com/office/drawing/2014/main" id="{6F543A05-0D46-F535-A8B1-4C5D9DA267A3}"/>
              </a:ext>
            </a:extLst>
          </p:cNvPr>
          <p:cNvSpPr txBox="1"/>
          <p:nvPr/>
        </p:nvSpPr>
        <p:spPr>
          <a:xfrm>
            <a:off x="309962" y="1383284"/>
            <a:ext cx="4202432" cy="415498"/>
          </a:xfrm>
          <a:prstGeom prst="rect">
            <a:avLst/>
          </a:prstGeom>
          <a:noFill/>
        </p:spPr>
        <p:txBody>
          <a:bodyPr wrap="none" rtlCol="0">
            <a:spAutoFit/>
          </a:bodyPr>
          <a:lstStyle/>
          <a:p>
            <a:r>
              <a:rPr lang="en-US" sz="2100" dirty="0">
                <a:latin typeface="Trebuchet MS" panose="020B0703020202090204" pitchFamily="34" charset="0"/>
              </a:rPr>
              <a:t>HOW SIMILAR ARE TWO VECTORS?</a:t>
            </a:r>
          </a:p>
        </p:txBody>
      </p:sp>
      <p:cxnSp>
        <p:nvCxnSpPr>
          <p:cNvPr id="8" name="Straight Arrow Connector 7">
            <a:extLst>
              <a:ext uri="{FF2B5EF4-FFF2-40B4-BE49-F238E27FC236}">
                <a16:creationId xmlns:a16="http://schemas.microsoft.com/office/drawing/2014/main" id="{B6523714-DE1C-3E8D-4837-C7779F0F4C6E}"/>
              </a:ext>
            </a:extLst>
          </p:cNvPr>
          <p:cNvCxnSpPr>
            <a:cxnSpLocks/>
          </p:cNvCxnSpPr>
          <p:nvPr/>
        </p:nvCxnSpPr>
        <p:spPr>
          <a:xfrm flipV="1">
            <a:off x="273212" y="3213906"/>
            <a:ext cx="1406471" cy="7061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F238CC-B7E1-EE87-0C43-082250645B7A}"/>
              </a:ext>
            </a:extLst>
          </p:cNvPr>
          <p:cNvPicPr>
            <a:picLocks noChangeAspect="1"/>
          </p:cNvPicPr>
          <p:nvPr/>
        </p:nvPicPr>
        <p:blipFill>
          <a:blip r:embed="rId2"/>
          <a:stretch>
            <a:fillRect/>
          </a:stretch>
        </p:blipFill>
        <p:spPr>
          <a:xfrm>
            <a:off x="819284" y="3200844"/>
            <a:ext cx="314325" cy="219075"/>
          </a:xfrm>
          <a:prstGeom prst="rect">
            <a:avLst/>
          </a:prstGeom>
        </p:spPr>
      </p:pic>
      <p:cxnSp>
        <p:nvCxnSpPr>
          <p:cNvPr id="10" name="Straight Arrow Connector 9">
            <a:extLst>
              <a:ext uri="{FF2B5EF4-FFF2-40B4-BE49-F238E27FC236}">
                <a16:creationId xmlns:a16="http://schemas.microsoft.com/office/drawing/2014/main" id="{EED3938E-DF02-66CE-1157-21599602090D}"/>
              </a:ext>
            </a:extLst>
          </p:cNvPr>
          <p:cNvCxnSpPr>
            <a:cxnSpLocks/>
          </p:cNvCxnSpPr>
          <p:nvPr/>
        </p:nvCxnSpPr>
        <p:spPr>
          <a:xfrm flipV="1">
            <a:off x="273212" y="3683807"/>
            <a:ext cx="1588469" cy="2362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AA92776-E1E5-A7ED-65D5-FACB691878B2}"/>
              </a:ext>
            </a:extLst>
          </p:cNvPr>
          <p:cNvPicPr>
            <a:picLocks noChangeAspect="1"/>
          </p:cNvPicPr>
          <p:nvPr/>
        </p:nvPicPr>
        <p:blipFill>
          <a:blip r:embed="rId3"/>
          <a:stretch>
            <a:fillRect/>
          </a:stretch>
        </p:blipFill>
        <p:spPr>
          <a:xfrm>
            <a:off x="1067445" y="3902881"/>
            <a:ext cx="323850" cy="219075"/>
          </a:xfrm>
          <a:prstGeom prst="rect">
            <a:avLst/>
          </a:prstGeom>
        </p:spPr>
      </p:pic>
      <p:sp>
        <p:nvSpPr>
          <p:cNvPr id="12" name="Rectangle 11">
            <a:extLst>
              <a:ext uri="{FF2B5EF4-FFF2-40B4-BE49-F238E27FC236}">
                <a16:creationId xmlns:a16="http://schemas.microsoft.com/office/drawing/2014/main" id="{98D72426-58F4-6DA8-46B9-815AB1022168}"/>
              </a:ext>
            </a:extLst>
          </p:cNvPr>
          <p:cNvSpPr/>
          <p:nvPr/>
        </p:nvSpPr>
        <p:spPr>
          <a:xfrm>
            <a:off x="321192" y="1818154"/>
            <a:ext cx="8275792" cy="338554"/>
          </a:xfrm>
          <a:prstGeom prst="rect">
            <a:avLst/>
          </a:prstGeom>
        </p:spPr>
        <p:txBody>
          <a:bodyPr wrap="none">
            <a:spAutoFit/>
          </a:bodyPr>
          <a:lstStyle/>
          <a:p>
            <a:r>
              <a:rPr lang="en-US" sz="1600" dirty="0">
                <a:solidFill>
                  <a:schemeClr val="accent2"/>
                </a:solidFill>
                <a:latin typeface="Trebuchet MS" panose="020B0703020202090204" pitchFamily="34" charset="0"/>
              </a:rPr>
              <a:t>DON'T FORGET: in our case the vectors have 512 elements and have a norm equal to  1</a:t>
            </a:r>
          </a:p>
        </p:txBody>
      </p:sp>
      <p:grpSp>
        <p:nvGrpSpPr>
          <p:cNvPr id="13" name="Group 12">
            <a:extLst>
              <a:ext uri="{FF2B5EF4-FFF2-40B4-BE49-F238E27FC236}">
                <a16:creationId xmlns:a16="http://schemas.microsoft.com/office/drawing/2014/main" id="{B38DE643-3FF9-74AB-0091-E8DC425A884C}"/>
              </a:ext>
            </a:extLst>
          </p:cNvPr>
          <p:cNvGrpSpPr/>
          <p:nvPr/>
        </p:nvGrpSpPr>
        <p:grpSpPr>
          <a:xfrm>
            <a:off x="961936" y="3379129"/>
            <a:ext cx="775430" cy="498140"/>
            <a:chOff x="1659711" y="3153497"/>
            <a:chExt cx="1033907" cy="664187"/>
          </a:xfrm>
        </p:grpSpPr>
        <p:sp>
          <p:nvSpPr>
            <p:cNvPr id="14" name="Arc 13">
              <a:extLst>
                <a:ext uri="{FF2B5EF4-FFF2-40B4-BE49-F238E27FC236}">
                  <a16:creationId xmlns:a16="http://schemas.microsoft.com/office/drawing/2014/main" id="{8F2DA63A-3264-A721-BD48-35728F259DEF}"/>
                </a:ext>
              </a:extLst>
            </p:cNvPr>
            <p:cNvSpPr/>
            <p:nvPr/>
          </p:nvSpPr>
          <p:spPr>
            <a:xfrm rot="1495392">
              <a:off x="1659711" y="3185050"/>
              <a:ext cx="615882" cy="632634"/>
            </a:xfrm>
            <a:prstGeom prst="arc">
              <a:avLst>
                <a:gd name="adj1" fmla="val 16200000"/>
                <a:gd name="adj2" fmla="val 24282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Trebuchet MS" panose="020B0703020202090204" pitchFamily="34" charset="0"/>
              </a:endParaRPr>
            </a:p>
          </p:txBody>
        </p:sp>
        <p:pic>
          <p:nvPicPr>
            <p:cNvPr id="15" name="Picture 14">
              <a:extLst>
                <a:ext uri="{FF2B5EF4-FFF2-40B4-BE49-F238E27FC236}">
                  <a16:creationId xmlns:a16="http://schemas.microsoft.com/office/drawing/2014/main" id="{6124FAAB-CDDD-FC73-D99F-15DCB16F41D6}"/>
                </a:ext>
              </a:extLst>
            </p:cNvPr>
            <p:cNvPicPr>
              <a:picLocks noChangeAspect="1"/>
            </p:cNvPicPr>
            <p:nvPr/>
          </p:nvPicPr>
          <p:blipFill>
            <a:blip r:embed="rId4"/>
            <a:stretch>
              <a:fillRect/>
            </a:stretch>
          </p:blipFill>
          <p:spPr>
            <a:xfrm>
              <a:off x="2414218" y="3153497"/>
              <a:ext cx="279400" cy="215900"/>
            </a:xfrm>
            <a:prstGeom prst="rect">
              <a:avLst/>
            </a:prstGeom>
            <a:ln>
              <a:noFill/>
            </a:ln>
          </p:spPr>
        </p:pic>
      </p:grpSp>
      <p:grpSp>
        <p:nvGrpSpPr>
          <p:cNvPr id="16" name="Group 15">
            <a:extLst>
              <a:ext uri="{FF2B5EF4-FFF2-40B4-BE49-F238E27FC236}">
                <a16:creationId xmlns:a16="http://schemas.microsoft.com/office/drawing/2014/main" id="{1086123A-4F47-B814-7514-09455DF88F66}"/>
              </a:ext>
            </a:extLst>
          </p:cNvPr>
          <p:cNvGrpSpPr/>
          <p:nvPr/>
        </p:nvGrpSpPr>
        <p:grpSpPr>
          <a:xfrm>
            <a:off x="2071473" y="2488367"/>
            <a:ext cx="4010025" cy="767428"/>
            <a:chOff x="3139096" y="1965815"/>
            <a:chExt cx="5346700" cy="1023237"/>
          </a:xfrm>
        </p:grpSpPr>
        <p:pic>
          <p:nvPicPr>
            <p:cNvPr id="17" name="Picture 16">
              <a:extLst>
                <a:ext uri="{FF2B5EF4-FFF2-40B4-BE49-F238E27FC236}">
                  <a16:creationId xmlns:a16="http://schemas.microsoft.com/office/drawing/2014/main" id="{3687BEBE-5D81-92DC-BE00-3246EEE109A0}"/>
                </a:ext>
              </a:extLst>
            </p:cNvPr>
            <p:cNvPicPr>
              <a:picLocks noChangeAspect="1"/>
            </p:cNvPicPr>
            <p:nvPr/>
          </p:nvPicPr>
          <p:blipFill>
            <a:blip r:embed="rId5"/>
            <a:stretch>
              <a:fillRect/>
            </a:stretch>
          </p:blipFill>
          <p:spPr>
            <a:xfrm>
              <a:off x="3139096" y="2519152"/>
              <a:ext cx="5346700" cy="469900"/>
            </a:xfrm>
            <a:prstGeom prst="rect">
              <a:avLst/>
            </a:prstGeom>
          </p:spPr>
        </p:pic>
        <p:sp>
          <p:nvSpPr>
            <p:cNvPr id="18" name="Rectangle 17">
              <a:extLst>
                <a:ext uri="{FF2B5EF4-FFF2-40B4-BE49-F238E27FC236}">
                  <a16:creationId xmlns:a16="http://schemas.microsoft.com/office/drawing/2014/main" id="{72FF4636-E1FC-3719-9C09-A09DE8B35391}"/>
                </a:ext>
              </a:extLst>
            </p:cNvPr>
            <p:cNvSpPr/>
            <p:nvPr/>
          </p:nvSpPr>
          <p:spPr>
            <a:xfrm>
              <a:off x="3139096" y="1965815"/>
              <a:ext cx="2215564" cy="492443"/>
            </a:xfrm>
            <a:prstGeom prst="rect">
              <a:avLst/>
            </a:prstGeom>
          </p:spPr>
          <p:txBody>
            <a:bodyPr wrap="none">
              <a:spAutoFit/>
            </a:bodyPr>
            <a:lstStyle/>
            <a:p>
              <a:r>
                <a:rPr lang="en-US" dirty="0">
                  <a:latin typeface="Trebuchet MS" panose="020B0703020202090204" pitchFamily="34" charset="0"/>
                </a:rPr>
                <a:t>DOT PRODUCT</a:t>
              </a:r>
            </a:p>
          </p:txBody>
        </p:sp>
      </p:grpSp>
      <p:pic>
        <p:nvPicPr>
          <p:cNvPr id="19" name="Picture 18">
            <a:extLst>
              <a:ext uri="{FF2B5EF4-FFF2-40B4-BE49-F238E27FC236}">
                <a16:creationId xmlns:a16="http://schemas.microsoft.com/office/drawing/2014/main" id="{3AE78649-D083-5D2A-6E71-81EB4255291A}"/>
              </a:ext>
            </a:extLst>
          </p:cNvPr>
          <p:cNvPicPr>
            <a:picLocks noChangeAspect="1"/>
          </p:cNvPicPr>
          <p:nvPr/>
        </p:nvPicPr>
        <p:blipFill>
          <a:blip r:embed="rId6"/>
          <a:stretch>
            <a:fillRect/>
          </a:stretch>
        </p:blipFill>
        <p:spPr>
          <a:xfrm>
            <a:off x="2071473" y="3460090"/>
            <a:ext cx="2476500" cy="352425"/>
          </a:xfrm>
          <a:prstGeom prst="rect">
            <a:avLst/>
          </a:prstGeom>
        </p:spPr>
      </p:pic>
      <p:sp>
        <p:nvSpPr>
          <p:cNvPr id="20" name="TextBox 19">
            <a:extLst>
              <a:ext uri="{FF2B5EF4-FFF2-40B4-BE49-F238E27FC236}">
                <a16:creationId xmlns:a16="http://schemas.microsoft.com/office/drawing/2014/main" id="{2AFD0454-1D3E-77C1-0C7C-107E786446E3}"/>
              </a:ext>
            </a:extLst>
          </p:cNvPr>
          <p:cNvSpPr txBox="1"/>
          <p:nvPr/>
        </p:nvSpPr>
        <p:spPr>
          <a:xfrm>
            <a:off x="4672360" y="3441531"/>
            <a:ext cx="1140611" cy="369332"/>
          </a:xfrm>
          <a:prstGeom prst="rect">
            <a:avLst/>
          </a:prstGeom>
          <a:noFill/>
        </p:spPr>
        <p:txBody>
          <a:bodyPr wrap="square" rtlCol="0">
            <a:spAutoFit/>
          </a:bodyPr>
          <a:lstStyle/>
          <a:p>
            <a:r>
              <a:rPr lang="en-US" dirty="0">
                <a:solidFill>
                  <a:srgbClr val="0070C0"/>
                </a:solidFill>
                <a:latin typeface="Trebuchet MS" panose="020B0703020202090204" pitchFamily="34" charset="0"/>
              </a:rPr>
              <a:t>SCORE</a:t>
            </a:r>
          </a:p>
        </p:txBody>
      </p:sp>
      <p:sp>
        <p:nvSpPr>
          <p:cNvPr id="21" name="Rectangle 20">
            <a:extLst>
              <a:ext uri="{FF2B5EF4-FFF2-40B4-BE49-F238E27FC236}">
                <a16:creationId xmlns:a16="http://schemas.microsoft.com/office/drawing/2014/main" id="{585708B0-7229-4AB7-1938-2398DABD5F1A}"/>
              </a:ext>
            </a:extLst>
          </p:cNvPr>
          <p:cNvSpPr/>
          <p:nvPr/>
        </p:nvSpPr>
        <p:spPr>
          <a:xfrm>
            <a:off x="352701" y="4712881"/>
            <a:ext cx="8033657"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similar, the angle between them is small and the SCORE is close to 1.</a:t>
            </a:r>
          </a:p>
        </p:txBody>
      </p:sp>
      <p:grpSp>
        <p:nvGrpSpPr>
          <p:cNvPr id="22" name="Group 21">
            <a:extLst>
              <a:ext uri="{FF2B5EF4-FFF2-40B4-BE49-F238E27FC236}">
                <a16:creationId xmlns:a16="http://schemas.microsoft.com/office/drawing/2014/main" id="{74F4636B-5D39-9231-D507-FDAC63F7E7D0}"/>
              </a:ext>
            </a:extLst>
          </p:cNvPr>
          <p:cNvGrpSpPr/>
          <p:nvPr/>
        </p:nvGrpSpPr>
        <p:grpSpPr>
          <a:xfrm>
            <a:off x="679805" y="2978613"/>
            <a:ext cx="3681016" cy="1392605"/>
            <a:chOff x="1283537" y="2619476"/>
            <a:chExt cx="4908021" cy="1856807"/>
          </a:xfrm>
        </p:grpSpPr>
        <p:pic>
          <p:nvPicPr>
            <p:cNvPr id="23" name="Picture 22">
              <a:extLst>
                <a:ext uri="{FF2B5EF4-FFF2-40B4-BE49-F238E27FC236}">
                  <a16:creationId xmlns:a16="http://schemas.microsoft.com/office/drawing/2014/main" id="{41E028D3-C8FB-8AC5-9243-463A0A7D1485}"/>
                </a:ext>
              </a:extLst>
            </p:cNvPr>
            <p:cNvPicPr>
              <a:picLocks noChangeAspect="1"/>
            </p:cNvPicPr>
            <p:nvPr/>
          </p:nvPicPr>
          <p:blipFill>
            <a:blip r:embed="rId7"/>
            <a:stretch>
              <a:fillRect/>
            </a:stretch>
          </p:blipFill>
          <p:spPr>
            <a:xfrm>
              <a:off x="3130858" y="3942883"/>
              <a:ext cx="3060700" cy="533400"/>
            </a:xfrm>
            <a:prstGeom prst="rect">
              <a:avLst/>
            </a:prstGeom>
          </p:spPr>
        </p:pic>
        <p:pic>
          <p:nvPicPr>
            <p:cNvPr id="24" name="Picture 23">
              <a:extLst>
                <a:ext uri="{FF2B5EF4-FFF2-40B4-BE49-F238E27FC236}">
                  <a16:creationId xmlns:a16="http://schemas.microsoft.com/office/drawing/2014/main" id="{479908F4-79CC-B986-977B-FEFE756A66D3}"/>
                </a:ext>
              </a:extLst>
            </p:cNvPr>
            <p:cNvPicPr>
              <a:picLocks noChangeAspect="1"/>
            </p:cNvPicPr>
            <p:nvPr/>
          </p:nvPicPr>
          <p:blipFill>
            <a:blip r:embed="rId8"/>
            <a:stretch>
              <a:fillRect/>
            </a:stretch>
          </p:blipFill>
          <p:spPr>
            <a:xfrm>
              <a:off x="1283537" y="2619476"/>
              <a:ext cx="662200" cy="153725"/>
            </a:xfrm>
            <a:prstGeom prst="rect">
              <a:avLst/>
            </a:prstGeom>
          </p:spPr>
        </p:pic>
        <p:pic>
          <p:nvPicPr>
            <p:cNvPr id="25" name="Picture 24">
              <a:extLst>
                <a:ext uri="{FF2B5EF4-FFF2-40B4-BE49-F238E27FC236}">
                  <a16:creationId xmlns:a16="http://schemas.microsoft.com/office/drawing/2014/main" id="{1DC56C7C-A98A-2D54-3B32-3D5CA91AA8CB}"/>
                </a:ext>
              </a:extLst>
            </p:cNvPr>
            <p:cNvPicPr>
              <a:picLocks noChangeAspect="1"/>
            </p:cNvPicPr>
            <p:nvPr/>
          </p:nvPicPr>
          <p:blipFill>
            <a:blip r:embed="rId8"/>
            <a:stretch>
              <a:fillRect/>
            </a:stretch>
          </p:blipFill>
          <p:spPr>
            <a:xfrm>
              <a:off x="1658962" y="4266142"/>
              <a:ext cx="662200" cy="153725"/>
            </a:xfrm>
            <a:prstGeom prst="rect">
              <a:avLst/>
            </a:prstGeom>
          </p:spPr>
        </p:pic>
      </p:grpSp>
      <p:grpSp>
        <p:nvGrpSpPr>
          <p:cNvPr id="26" name="Group 25">
            <a:extLst>
              <a:ext uri="{FF2B5EF4-FFF2-40B4-BE49-F238E27FC236}">
                <a16:creationId xmlns:a16="http://schemas.microsoft.com/office/drawing/2014/main" id="{064B676D-0F7F-A207-FDF1-7BCF4B0F7147}"/>
              </a:ext>
            </a:extLst>
          </p:cNvPr>
          <p:cNvGrpSpPr/>
          <p:nvPr/>
        </p:nvGrpSpPr>
        <p:grpSpPr>
          <a:xfrm>
            <a:off x="3714863" y="2764801"/>
            <a:ext cx="1355439" cy="621565"/>
            <a:chOff x="5330283" y="2334393"/>
            <a:chExt cx="1807252" cy="828753"/>
          </a:xfrm>
        </p:grpSpPr>
        <p:cxnSp>
          <p:nvCxnSpPr>
            <p:cNvPr id="31" name="Straight Connector 30">
              <a:extLst>
                <a:ext uri="{FF2B5EF4-FFF2-40B4-BE49-F238E27FC236}">
                  <a16:creationId xmlns:a16="http://schemas.microsoft.com/office/drawing/2014/main" id="{A7F99370-705D-C43F-E9ED-03F6B1EA9211}"/>
                </a:ext>
              </a:extLst>
            </p:cNvPr>
            <p:cNvCxnSpPr/>
            <p:nvPr/>
          </p:nvCxnSpPr>
          <p:spPr>
            <a:xfrm flipV="1">
              <a:off x="5330283" y="2335146"/>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84B8FE-5BE3-DA05-0301-3DF2A423AF74}"/>
                </a:ext>
              </a:extLst>
            </p:cNvPr>
            <p:cNvCxnSpPr/>
            <p:nvPr/>
          </p:nvCxnSpPr>
          <p:spPr>
            <a:xfrm flipV="1">
              <a:off x="6309535" y="2334393"/>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371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grpId="1" nodeType="clickEffect">
                                  <p:stCondLst>
                                    <p:cond delay="0"/>
                                  </p:stCondLst>
                                  <p:childTnLst>
                                    <p:anim calcmode="lin" valueType="num">
                                      <p:cBhvr additive="base">
                                        <p:cTn id="12" dur="500"/>
                                        <p:tgtEl>
                                          <p:spTgt spid="12"/>
                                        </p:tgtEl>
                                        <p:attrNameLst>
                                          <p:attrName>ppt_x</p:attrName>
                                        </p:attrNameLst>
                                      </p:cBhvr>
                                      <p:tavLst>
                                        <p:tav tm="0">
                                          <p:val>
                                            <p:strVal val="ppt_x"/>
                                          </p:val>
                                        </p:tav>
                                        <p:tav tm="100000">
                                          <p:val>
                                            <p:strVal val="0-ppt_w/2"/>
                                          </p:val>
                                        </p:tav>
                                      </p:tavLst>
                                    </p:anim>
                                    <p:anim calcmode="lin" valueType="num">
                                      <p:cBhvr additive="base">
                                        <p:cTn id="13" dur="500"/>
                                        <p:tgtEl>
                                          <p:spTgt spid="12"/>
                                        </p:tgtEl>
                                        <p:attrNameLst>
                                          <p:attrName>ppt_y</p:attrName>
                                        </p:attrNameLst>
                                      </p:cBhvr>
                                      <p:tavLst>
                                        <p:tav tm="0">
                                          <p:val>
                                            <p:strVal val="ppt_y"/>
                                          </p:val>
                                        </p:tav>
                                        <p:tav tm="100000">
                                          <p:val>
                                            <p:strVal val="ppt_y"/>
                                          </p:val>
                                        </p:tav>
                                      </p:tavLst>
                                    </p:anim>
                                    <p:set>
                                      <p:cBhvr>
                                        <p:cTn id="14" dur="1" fill="hold">
                                          <p:stCondLst>
                                            <p:cond delay="499"/>
                                          </p:stCondLst>
                                        </p:cTn>
                                        <p:tgtEl>
                                          <p:spTgt spid="12"/>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a:t>
            </a:r>
          </a:p>
        </p:txBody>
      </p:sp>
      <p:sp>
        <p:nvSpPr>
          <p:cNvPr id="7" name="TextBox 6">
            <a:extLst>
              <a:ext uri="{FF2B5EF4-FFF2-40B4-BE49-F238E27FC236}">
                <a16:creationId xmlns:a16="http://schemas.microsoft.com/office/drawing/2014/main" id="{6F543A05-0D46-F535-A8B1-4C5D9DA267A3}"/>
              </a:ext>
            </a:extLst>
          </p:cNvPr>
          <p:cNvSpPr txBox="1"/>
          <p:nvPr/>
        </p:nvSpPr>
        <p:spPr>
          <a:xfrm>
            <a:off x="309962" y="1383284"/>
            <a:ext cx="4202432" cy="415498"/>
          </a:xfrm>
          <a:prstGeom prst="rect">
            <a:avLst/>
          </a:prstGeom>
          <a:noFill/>
        </p:spPr>
        <p:txBody>
          <a:bodyPr wrap="none" rtlCol="0">
            <a:spAutoFit/>
          </a:bodyPr>
          <a:lstStyle/>
          <a:p>
            <a:r>
              <a:rPr lang="en-US" sz="2100" dirty="0">
                <a:latin typeface="Trebuchet MS" panose="020B0703020202090204" pitchFamily="34" charset="0"/>
              </a:rPr>
              <a:t>HOW SIMILAR ARE TWO VECTORS?</a:t>
            </a:r>
          </a:p>
        </p:txBody>
      </p:sp>
      <p:cxnSp>
        <p:nvCxnSpPr>
          <p:cNvPr id="10" name="Straight Arrow Connector 9">
            <a:extLst>
              <a:ext uri="{FF2B5EF4-FFF2-40B4-BE49-F238E27FC236}">
                <a16:creationId xmlns:a16="http://schemas.microsoft.com/office/drawing/2014/main" id="{EED3938E-DF02-66CE-1157-21599602090D}"/>
              </a:ext>
            </a:extLst>
          </p:cNvPr>
          <p:cNvCxnSpPr>
            <a:cxnSpLocks/>
          </p:cNvCxnSpPr>
          <p:nvPr/>
        </p:nvCxnSpPr>
        <p:spPr>
          <a:xfrm flipV="1">
            <a:off x="273212" y="3683807"/>
            <a:ext cx="1588469" cy="2362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AA92776-E1E5-A7ED-65D5-FACB691878B2}"/>
              </a:ext>
            </a:extLst>
          </p:cNvPr>
          <p:cNvPicPr>
            <a:picLocks noChangeAspect="1"/>
          </p:cNvPicPr>
          <p:nvPr/>
        </p:nvPicPr>
        <p:blipFill>
          <a:blip r:embed="rId2"/>
          <a:stretch>
            <a:fillRect/>
          </a:stretch>
        </p:blipFill>
        <p:spPr>
          <a:xfrm>
            <a:off x="1067445" y="3902881"/>
            <a:ext cx="323850" cy="219075"/>
          </a:xfrm>
          <a:prstGeom prst="rect">
            <a:avLst/>
          </a:prstGeom>
        </p:spPr>
      </p:pic>
      <p:sp>
        <p:nvSpPr>
          <p:cNvPr id="12" name="Rectangle 11">
            <a:extLst>
              <a:ext uri="{FF2B5EF4-FFF2-40B4-BE49-F238E27FC236}">
                <a16:creationId xmlns:a16="http://schemas.microsoft.com/office/drawing/2014/main" id="{98D72426-58F4-6DA8-46B9-815AB1022168}"/>
              </a:ext>
            </a:extLst>
          </p:cNvPr>
          <p:cNvSpPr/>
          <p:nvPr/>
        </p:nvSpPr>
        <p:spPr>
          <a:xfrm>
            <a:off x="321192" y="1818154"/>
            <a:ext cx="8275792" cy="338554"/>
          </a:xfrm>
          <a:prstGeom prst="rect">
            <a:avLst/>
          </a:prstGeom>
        </p:spPr>
        <p:txBody>
          <a:bodyPr wrap="none">
            <a:spAutoFit/>
          </a:bodyPr>
          <a:lstStyle/>
          <a:p>
            <a:r>
              <a:rPr lang="en-US" sz="1600" dirty="0">
                <a:solidFill>
                  <a:schemeClr val="accent2"/>
                </a:solidFill>
                <a:latin typeface="Trebuchet MS" panose="020B0703020202090204" pitchFamily="34" charset="0"/>
              </a:rPr>
              <a:t>DON'T FORGET: in our case the vectors have 512 elements and have a norm equal to  1</a:t>
            </a:r>
          </a:p>
        </p:txBody>
      </p:sp>
      <p:grpSp>
        <p:nvGrpSpPr>
          <p:cNvPr id="16" name="Group 15">
            <a:extLst>
              <a:ext uri="{FF2B5EF4-FFF2-40B4-BE49-F238E27FC236}">
                <a16:creationId xmlns:a16="http://schemas.microsoft.com/office/drawing/2014/main" id="{1086123A-4F47-B814-7514-09455DF88F66}"/>
              </a:ext>
            </a:extLst>
          </p:cNvPr>
          <p:cNvGrpSpPr/>
          <p:nvPr/>
        </p:nvGrpSpPr>
        <p:grpSpPr>
          <a:xfrm>
            <a:off x="2071473" y="2488367"/>
            <a:ext cx="4010025" cy="767428"/>
            <a:chOff x="3139096" y="1965815"/>
            <a:chExt cx="5346700" cy="1023237"/>
          </a:xfrm>
        </p:grpSpPr>
        <p:pic>
          <p:nvPicPr>
            <p:cNvPr id="17" name="Picture 16">
              <a:extLst>
                <a:ext uri="{FF2B5EF4-FFF2-40B4-BE49-F238E27FC236}">
                  <a16:creationId xmlns:a16="http://schemas.microsoft.com/office/drawing/2014/main" id="{3687BEBE-5D81-92DC-BE00-3246EEE109A0}"/>
                </a:ext>
              </a:extLst>
            </p:cNvPr>
            <p:cNvPicPr>
              <a:picLocks noChangeAspect="1"/>
            </p:cNvPicPr>
            <p:nvPr/>
          </p:nvPicPr>
          <p:blipFill>
            <a:blip r:embed="rId3"/>
            <a:stretch>
              <a:fillRect/>
            </a:stretch>
          </p:blipFill>
          <p:spPr>
            <a:xfrm>
              <a:off x="3139096" y="2519152"/>
              <a:ext cx="5346700" cy="469900"/>
            </a:xfrm>
            <a:prstGeom prst="rect">
              <a:avLst/>
            </a:prstGeom>
          </p:spPr>
        </p:pic>
        <p:sp>
          <p:nvSpPr>
            <p:cNvPr id="18" name="Rectangle 17">
              <a:extLst>
                <a:ext uri="{FF2B5EF4-FFF2-40B4-BE49-F238E27FC236}">
                  <a16:creationId xmlns:a16="http://schemas.microsoft.com/office/drawing/2014/main" id="{72FF4636-E1FC-3719-9C09-A09DE8B35391}"/>
                </a:ext>
              </a:extLst>
            </p:cNvPr>
            <p:cNvSpPr/>
            <p:nvPr/>
          </p:nvSpPr>
          <p:spPr>
            <a:xfrm>
              <a:off x="3139096" y="1965815"/>
              <a:ext cx="2215564" cy="492443"/>
            </a:xfrm>
            <a:prstGeom prst="rect">
              <a:avLst/>
            </a:prstGeom>
          </p:spPr>
          <p:txBody>
            <a:bodyPr wrap="none">
              <a:spAutoFit/>
            </a:bodyPr>
            <a:lstStyle/>
            <a:p>
              <a:r>
                <a:rPr lang="en-US" dirty="0">
                  <a:latin typeface="Trebuchet MS" panose="020B0703020202090204" pitchFamily="34" charset="0"/>
                </a:rPr>
                <a:t>DOT PRODUCT</a:t>
              </a:r>
            </a:p>
          </p:txBody>
        </p:sp>
      </p:grpSp>
      <p:pic>
        <p:nvPicPr>
          <p:cNvPr id="19" name="Picture 18">
            <a:extLst>
              <a:ext uri="{FF2B5EF4-FFF2-40B4-BE49-F238E27FC236}">
                <a16:creationId xmlns:a16="http://schemas.microsoft.com/office/drawing/2014/main" id="{3AE78649-D083-5D2A-6E71-81EB4255291A}"/>
              </a:ext>
            </a:extLst>
          </p:cNvPr>
          <p:cNvPicPr>
            <a:picLocks noChangeAspect="1"/>
          </p:cNvPicPr>
          <p:nvPr/>
        </p:nvPicPr>
        <p:blipFill>
          <a:blip r:embed="rId4"/>
          <a:stretch>
            <a:fillRect/>
          </a:stretch>
        </p:blipFill>
        <p:spPr>
          <a:xfrm>
            <a:off x="2071473" y="3460090"/>
            <a:ext cx="2476500" cy="352425"/>
          </a:xfrm>
          <a:prstGeom prst="rect">
            <a:avLst/>
          </a:prstGeom>
        </p:spPr>
      </p:pic>
      <p:grpSp>
        <p:nvGrpSpPr>
          <p:cNvPr id="22" name="Group 21">
            <a:extLst>
              <a:ext uri="{FF2B5EF4-FFF2-40B4-BE49-F238E27FC236}">
                <a16:creationId xmlns:a16="http://schemas.microsoft.com/office/drawing/2014/main" id="{74F4636B-5D39-9231-D507-FDAC63F7E7D0}"/>
              </a:ext>
            </a:extLst>
          </p:cNvPr>
          <p:cNvGrpSpPr/>
          <p:nvPr/>
        </p:nvGrpSpPr>
        <p:grpSpPr>
          <a:xfrm>
            <a:off x="679805" y="2978613"/>
            <a:ext cx="3681016" cy="1392605"/>
            <a:chOff x="1283537" y="2619476"/>
            <a:chExt cx="4908021" cy="1856807"/>
          </a:xfrm>
        </p:grpSpPr>
        <p:pic>
          <p:nvPicPr>
            <p:cNvPr id="23" name="Picture 22">
              <a:extLst>
                <a:ext uri="{FF2B5EF4-FFF2-40B4-BE49-F238E27FC236}">
                  <a16:creationId xmlns:a16="http://schemas.microsoft.com/office/drawing/2014/main" id="{41E028D3-C8FB-8AC5-9243-463A0A7D1485}"/>
                </a:ext>
              </a:extLst>
            </p:cNvPr>
            <p:cNvPicPr>
              <a:picLocks noChangeAspect="1"/>
            </p:cNvPicPr>
            <p:nvPr/>
          </p:nvPicPr>
          <p:blipFill>
            <a:blip r:embed="rId5"/>
            <a:stretch>
              <a:fillRect/>
            </a:stretch>
          </p:blipFill>
          <p:spPr>
            <a:xfrm>
              <a:off x="3130858" y="3942883"/>
              <a:ext cx="3060700" cy="533400"/>
            </a:xfrm>
            <a:prstGeom prst="rect">
              <a:avLst/>
            </a:prstGeom>
          </p:spPr>
        </p:pic>
        <p:pic>
          <p:nvPicPr>
            <p:cNvPr id="24" name="Picture 23">
              <a:extLst>
                <a:ext uri="{FF2B5EF4-FFF2-40B4-BE49-F238E27FC236}">
                  <a16:creationId xmlns:a16="http://schemas.microsoft.com/office/drawing/2014/main" id="{479908F4-79CC-B986-977B-FEFE756A66D3}"/>
                </a:ext>
              </a:extLst>
            </p:cNvPr>
            <p:cNvPicPr>
              <a:picLocks noChangeAspect="1"/>
            </p:cNvPicPr>
            <p:nvPr/>
          </p:nvPicPr>
          <p:blipFill>
            <a:blip r:embed="rId6"/>
            <a:stretch>
              <a:fillRect/>
            </a:stretch>
          </p:blipFill>
          <p:spPr>
            <a:xfrm>
              <a:off x="1283537" y="2619476"/>
              <a:ext cx="662200" cy="153725"/>
            </a:xfrm>
            <a:prstGeom prst="rect">
              <a:avLst/>
            </a:prstGeom>
          </p:spPr>
        </p:pic>
        <p:pic>
          <p:nvPicPr>
            <p:cNvPr id="25" name="Picture 24">
              <a:extLst>
                <a:ext uri="{FF2B5EF4-FFF2-40B4-BE49-F238E27FC236}">
                  <a16:creationId xmlns:a16="http://schemas.microsoft.com/office/drawing/2014/main" id="{1DC56C7C-A98A-2D54-3B32-3D5CA91AA8CB}"/>
                </a:ext>
              </a:extLst>
            </p:cNvPr>
            <p:cNvPicPr>
              <a:picLocks noChangeAspect="1"/>
            </p:cNvPicPr>
            <p:nvPr/>
          </p:nvPicPr>
          <p:blipFill>
            <a:blip r:embed="rId6"/>
            <a:stretch>
              <a:fillRect/>
            </a:stretch>
          </p:blipFill>
          <p:spPr>
            <a:xfrm>
              <a:off x="1658962" y="4266142"/>
              <a:ext cx="662200" cy="153725"/>
            </a:xfrm>
            <a:prstGeom prst="rect">
              <a:avLst/>
            </a:prstGeom>
          </p:spPr>
        </p:pic>
      </p:grpSp>
      <p:grpSp>
        <p:nvGrpSpPr>
          <p:cNvPr id="26" name="Group 25">
            <a:extLst>
              <a:ext uri="{FF2B5EF4-FFF2-40B4-BE49-F238E27FC236}">
                <a16:creationId xmlns:a16="http://schemas.microsoft.com/office/drawing/2014/main" id="{064B676D-0F7F-A207-FDF1-7BCF4B0F7147}"/>
              </a:ext>
            </a:extLst>
          </p:cNvPr>
          <p:cNvGrpSpPr/>
          <p:nvPr/>
        </p:nvGrpSpPr>
        <p:grpSpPr>
          <a:xfrm>
            <a:off x="3714863" y="2764801"/>
            <a:ext cx="1355439" cy="621565"/>
            <a:chOff x="5330283" y="2334393"/>
            <a:chExt cx="1807252" cy="828753"/>
          </a:xfrm>
        </p:grpSpPr>
        <p:cxnSp>
          <p:nvCxnSpPr>
            <p:cNvPr id="31" name="Straight Connector 30">
              <a:extLst>
                <a:ext uri="{FF2B5EF4-FFF2-40B4-BE49-F238E27FC236}">
                  <a16:creationId xmlns:a16="http://schemas.microsoft.com/office/drawing/2014/main" id="{A7F99370-705D-C43F-E9ED-03F6B1EA9211}"/>
                </a:ext>
              </a:extLst>
            </p:cNvPr>
            <p:cNvCxnSpPr/>
            <p:nvPr/>
          </p:nvCxnSpPr>
          <p:spPr>
            <a:xfrm flipV="1">
              <a:off x="5330283" y="2335146"/>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84B8FE-5BE3-DA05-0301-3DF2A423AF74}"/>
                </a:ext>
              </a:extLst>
            </p:cNvPr>
            <p:cNvCxnSpPr/>
            <p:nvPr/>
          </p:nvCxnSpPr>
          <p:spPr>
            <a:xfrm flipV="1">
              <a:off x="6309535" y="2334393"/>
              <a:ext cx="828000" cy="828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B0FC1195-B0F7-0D67-6C98-06A333B792C3}"/>
              </a:ext>
            </a:extLst>
          </p:cNvPr>
          <p:cNvCxnSpPr>
            <a:cxnSpLocks/>
          </p:cNvCxnSpPr>
          <p:nvPr/>
        </p:nvCxnSpPr>
        <p:spPr>
          <a:xfrm flipV="1">
            <a:off x="301332" y="2624174"/>
            <a:ext cx="238024" cy="12697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ED182E0-8049-2A24-2BE5-CEA2E6C02783}"/>
              </a:ext>
            </a:extLst>
          </p:cNvPr>
          <p:cNvGrpSpPr/>
          <p:nvPr/>
        </p:nvGrpSpPr>
        <p:grpSpPr>
          <a:xfrm>
            <a:off x="118356" y="3353003"/>
            <a:ext cx="708667" cy="654356"/>
            <a:chOff x="497445" y="3153497"/>
            <a:chExt cx="944889" cy="872474"/>
          </a:xfrm>
        </p:grpSpPr>
        <p:sp>
          <p:nvSpPr>
            <p:cNvPr id="6" name="Arc 5">
              <a:extLst>
                <a:ext uri="{FF2B5EF4-FFF2-40B4-BE49-F238E27FC236}">
                  <a16:creationId xmlns:a16="http://schemas.microsoft.com/office/drawing/2014/main" id="{34AA732B-786C-FEA7-C0B9-1F35A2EEA98F}"/>
                </a:ext>
              </a:extLst>
            </p:cNvPr>
            <p:cNvSpPr/>
            <p:nvPr/>
          </p:nvSpPr>
          <p:spPr>
            <a:xfrm rot="1495392">
              <a:off x="497445" y="3393337"/>
              <a:ext cx="615882" cy="632634"/>
            </a:xfrm>
            <a:prstGeom prst="arc">
              <a:avLst>
                <a:gd name="adj1" fmla="val 14993120"/>
                <a:gd name="adj2" fmla="val 24282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CC91B5D8-D96C-8839-9B0A-2FC7F3987FBA}"/>
                </a:ext>
              </a:extLst>
            </p:cNvPr>
            <p:cNvPicPr>
              <a:picLocks noChangeAspect="1"/>
            </p:cNvPicPr>
            <p:nvPr/>
          </p:nvPicPr>
          <p:blipFill>
            <a:blip r:embed="rId7"/>
            <a:stretch>
              <a:fillRect/>
            </a:stretch>
          </p:blipFill>
          <p:spPr>
            <a:xfrm>
              <a:off x="1162934" y="3153497"/>
              <a:ext cx="279400" cy="215900"/>
            </a:xfrm>
            <a:prstGeom prst="rect">
              <a:avLst/>
            </a:prstGeom>
          </p:spPr>
        </p:pic>
      </p:grpSp>
      <p:pic>
        <p:nvPicPr>
          <p:cNvPr id="28" name="Picture 27">
            <a:extLst>
              <a:ext uri="{FF2B5EF4-FFF2-40B4-BE49-F238E27FC236}">
                <a16:creationId xmlns:a16="http://schemas.microsoft.com/office/drawing/2014/main" id="{284CF09D-3791-02AA-A43F-B214FACE26F3}"/>
              </a:ext>
            </a:extLst>
          </p:cNvPr>
          <p:cNvPicPr>
            <a:picLocks noChangeAspect="1"/>
          </p:cNvPicPr>
          <p:nvPr/>
        </p:nvPicPr>
        <p:blipFill>
          <a:blip r:embed="rId8"/>
          <a:stretch>
            <a:fillRect/>
          </a:stretch>
        </p:blipFill>
        <p:spPr>
          <a:xfrm>
            <a:off x="610276" y="2613015"/>
            <a:ext cx="314325" cy="219075"/>
          </a:xfrm>
          <a:prstGeom prst="rect">
            <a:avLst/>
          </a:prstGeom>
        </p:spPr>
      </p:pic>
      <p:sp>
        <p:nvSpPr>
          <p:cNvPr id="29" name="Rectangle 28">
            <a:extLst>
              <a:ext uri="{FF2B5EF4-FFF2-40B4-BE49-F238E27FC236}">
                <a16:creationId xmlns:a16="http://schemas.microsoft.com/office/drawing/2014/main" id="{D515A7F7-6B28-C62E-014E-5F97901D0DAD}"/>
              </a:ext>
            </a:extLst>
          </p:cNvPr>
          <p:cNvSpPr/>
          <p:nvPr/>
        </p:nvSpPr>
        <p:spPr>
          <a:xfrm>
            <a:off x="386096" y="5539678"/>
            <a:ext cx="8000262"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different, the angle between them is large and the SCORE decreases significantly.</a:t>
            </a:r>
          </a:p>
        </p:txBody>
      </p:sp>
      <p:sp>
        <p:nvSpPr>
          <p:cNvPr id="30" name="Rectangle 29">
            <a:extLst>
              <a:ext uri="{FF2B5EF4-FFF2-40B4-BE49-F238E27FC236}">
                <a16:creationId xmlns:a16="http://schemas.microsoft.com/office/drawing/2014/main" id="{ECF331A6-6FD4-B94F-D596-429278B625BA}"/>
              </a:ext>
            </a:extLst>
          </p:cNvPr>
          <p:cNvSpPr/>
          <p:nvPr/>
        </p:nvSpPr>
        <p:spPr>
          <a:xfrm>
            <a:off x="352701" y="4712881"/>
            <a:ext cx="8033657" cy="646331"/>
          </a:xfrm>
          <a:prstGeom prst="rect">
            <a:avLst/>
          </a:prstGeom>
        </p:spPr>
        <p:txBody>
          <a:bodyPr wrap="square">
            <a:spAutoFit/>
          </a:bodyPr>
          <a:lstStyle/>
          <a:p>
            <a:pPr marL="214313" indent="-214313">
              <a:buFont typeface="Arial" panose="020B0604020202020204" pitchFamily="34" charset="0"/>
              <a:buChar char="•"/>
            </a:pPr>
            <a:r>
              <a:rPr lang="en-US" dirty="0">
                <a:latin typeface="Trebuchet MS" panose="020B0703020202090204" pitchFamily="34" charset="0"/>
              </a:rPr>
              <a:t>If the vectors are very similar, the angle between them is small and the SCORE is close to 1.</a:t>
            </a:r>
          </a:p>
        </p:txBody>
      </p:sp>
      <p:sp>
        <p:nvSpPr>
          <p:cNvPr id="32" name="TextBox 31">
            <a:extLst>
              <a:ext uri="{FF2B5EF4-FFF2-40B4-BE49-F238E27FC236}">
                <a16:creationId xmlns:a16="http://schemas.microsoft.com/office/drawing/2014/main" id="{C34A0813-289C-8A46-2C5C-D94CCB325E4D}"/>
              </a:ext>
            </a:extLst>
          </p:cNvPr>
          <p:cNvSpPr txBox="1"/>
          <p:nvPr/>
        </p:nvSpPr>
        <p:spPr>
          <a:xfrm>
            <a:off x="4672360" y="3441531"/>
            <a:ext cx="1140611" cy="369332"/>
          </a:xfrm>
          <a:prstGeom prst="rect">
            <a:avLst/>
          </a:prstGeom>
          <a:noFill/>
        </p:spPr>
        <p:txBody>
          <a:bodyPr wrap="square" rtlCol="0">
            <a:spAutoFit/>
          </a:bodyPr>
          <a:lstStyle/>
          <a:p>
            <a:r>
              <a:rPr lang="en-US" dirty="0">
                <a:solidFill>
                  <a:srgbClr val="0070C0"/>
                </a:solidFill>
                <a:latin typeface="Trebuchet MS" panose="020B0703020202090204" pitchFamily="34" charset="0"/>
              </a:rPr>
              <a:t>SCORE</a:t>
            </a:r>
          </a:p>
        </p:txBody>
      </p:sp>
      <p:pic>
        <p:nvPicPr>
          <p:cNvPr id="34" name="Picture 33">
            <a:extLst>
              <a:ext uri="{FF2B5EF4-FFF2-40B4-BE49-F238E27FC236}">
                <a16:creationId xmlns:a16="http://schemas.microsoft.com/office/drawing/2014/main" id="{BAA2BDAD-112D-854D-4025-39A582164913}"/>
              </a:ext>
            </a:extLst>
          </p:cNvPr>
          <p:cNvPicPr>
            <a:picLocks noChangeAspect="1"/>
          </p:cNvPicPr>
          <p:nvPr/>
        </p:nvPicPr>
        <p:blipFill>
          <a:blip r:embed="rId9"/>
          <a:stretch>
            <a:fillRect/>
          </a:stretch>
        </p:blipFill>
        <p:spPr>
          <a:xfrm>
            <a:off x="4512395" y="3999078"/>
            <a:ext cx="2011060" cy="400050"/>
          </a:xfrm>
          <a:prstGeom prst="rect">
            <a:avLst/>
          </a:prstGeom>
        </p:spPr>
      </p:pic>
    </p:spTree>
    <p:extLst>
      <p:ext uri="{BB962C8B-B14F-4D97-AF65-F5344CB8AC3E}">
        <p14:creationId xmlns:p14="http://schemas.microsoft.com/office/powerpoint/2010/main" val="1665828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Embeddings </a:t>
            </a:r>
            <a:r>
              <a:rPr lang="en-US" sz="3600" dirty="0">
                <a:solidFill>
                  <a:srgbClr val="0070C0"/>
                </a:solidFill>
                <a:latin typeface="Trebuchet MS" panose="020B0703020202090204" pitchFamily="34" charset="0"/>
                <a:ea typeface="Trebuchet MS" charset="0"/>
                <a:cs typeface="Trebuchet MS" charset="0"/>
              </a:rPr>
              <a:t>in NLP</a:t>
            </a:r>
          </a:p>
        </p:txBody>
      </p:sp>
      <p:pic>
        <p:nvPicPr>
          <p:cNvPr id="8" name="Picture 7">
            <a:extLst>
              <a:ext uri="{FF2B5EF4-FFF2-40B4-BE49-F238E27FC236}">
                <a16:creationId xmlns:a16="http://schemas.microsoft.com/office/drawing/2014/main" id="{37E67A88-76FC-B5A0-6DF1-FA3D208B551F}"/>
              </a:ext>
            </a:extLst>
          </p:cNvPr>
          <p:cNvPicPr>
            <a:picLocks noChangeAspect="1"/>
          </p:cNvPicPr>
          <p:nvPr/>
        </p:nvPicPr>
        <p:blipFill rotWithShape="1">
          <a:blip r:embed="rId2"/>
          <a:srcRect r="87523"/>
          <a:stretch/>
        </p:blipFill>
        <p:spPr>
          <a:xfrm>
            <a:off x="548639" y="1124747"/>
            <a:ext cx="875211" cy="4974269"/>
          </a:xfrm>
          <a:prstGeom prst="rect">
            <a:avLst/>
          </a:prstGeom>
        </p:spPr>
      </p:pic>
      <p:sp>
        <p:nvSpPr>
          <p:cNvPr id="9" name="TextBox 8">
            <a:extLst>
              <a:ext uri="{FF2B5EF4-FFF2-40B4-BE49-F238E27FC236}">
                <a16:creationId xmlns:a16="http://schemas.microsoft.com/office/drawing/2014/main" id="{D6A60F1F-7027-DF6B-7F9F-4451396EC2D6}"/>
              </a:ext>
            </a:extLst>
          </p:cNvPr>
          <p:cNvSpPr txBox="1"/>
          <p:nvPr/>
        </p:nvSpPr>
        <p:spPr>
          <a:xfrm>
            <a:off x="561703" y="6382769"/>
            <a:ext cx="8229600" cy="400110"/>
          </a:xfrm>
          <a:prstGeom prst="rect">
            <a:avLst/>
          </a:prstGeom>
          <a:noFill/>
        </p:spPr>
        <p:txBody>
          <a:bodyPr wrap="square" rtlCol="0">
            <a:spAutoFit/>
          </a:bodyPr>
          <a:lstStyle/>
          <a:p>
            <a:r>
              <a:rPr lang="en-US" sz="1000" b="0" i="0" dirty="0">
                <a:solidFill>
                  <a:schemeClr val="bg2"/>
                </a:solidFill>
                <a:effectLst/>
                <a:latin typeface="Trebuchet MS" panose="020B0703020202090204" pitchFamily="34" charset="0"/>
              </a:rPr>
              <a:t>Adapted from: </a:t>
            </a:r>
            <a:r>
              <a:rPr lang="en-US" sz="1000" b="0" i="0" dirty="0" err="1">
                <a:solidFill>
                  <a:schemeClr val="bg2"/>
                </a:solidFill>
                <a:effectLst/>
                <a:latin typeface="Trebuchet MS" panose="020B0703020202090204" pitchFamily="34" charset="0"/>
              </a:rPr>
              <a:t>Rozado</a:t>
            </a:r>
            <a:r>
              <a:rPr lang="en-US" sz="1000" b="0" i="0" dirty="0">
                <a:solidFill>
                  <a:schemeClr val="bg2"/>
                </a:solidFill>
                <a:effectLst/>
                <a:latin typeface="Trebuchet MS" panose="020B0703020202090204" pitchFamily="34" charset="0"/>
              </a:rPr>
              <a:t>, D. (2020). Wide range screening of algorithmic bias in word embedding models using large sentiment lexicons reveals underreported bias types. </a:t>
            </a:r>
            <a:r>
              <a:rPr lang="en-US" sz="1000" b="0" i="1" dirty="0" err="1">
                <a:solidFill>
                  <a:schemeClr val="bg2"/>
                </a:solidFill>
                <a:effectLst/>
                <a:latin typeface="Trebuchet MS" panose="020B0703020202090204" pitchFamily="34" charset="0"/>
              </a:rPr>
              <a:t>PloS</a:t>
            </a:r>
            <a:r>
              <a:rPr lang="en-US" sz="1000" b="0" i="1" dirty="0">
                <a:solidFill>
                  <a:schemeClr val="bg2"/>
                </a:solidFill>
                <a:effectLst/>
                <a:latin typeface="Trebuchet MS" panose="020B0703020202090204" pitchFamily="34" charset="0"/>
              </a:rPr>
              <a:t> one</a:t>
            </a:r>
            <a:r>
              <a:rPr lang="en-US" sz="1000" b="0" i="0" dirty="0">
                <a:solidFill>
                  <a:schemeClr val="bg2"/>
                </a:solidFill>
                <a:effectLst/>
                <a:latin typeface="Trebuchet MS" panose="020B0703020202090204" pitchFamily="34" charset="0"/>
              </a:rPr>
              <a:t>, </a:t>
            </a:r>
            <a:r>
              <a:rPr lang="en-US" sz="1000" b="0" i="1" dirty="0">
                <a:solidFill>
                  <a:schemeClr val="bg2"/>
                </a:solidFill>
                <a:effectLst/>
                <a:latin typeface="Trebuchet MS" panose="020B0703020202090204" pitchFamily="34" charset="0"/>
              </a:rPr>
              <a:t>15</a:t>
            </a:r>
            <a:r>
              <a:rPr lang="en-US" sz="1000" b="0" i="0" dirty="0">
                <a:solidFill>
                  <a:schemeClr val="bg2"/>
                </a:solidFill>
                <a:effectLst/>
                <a:latin typeface="Trebuchet MS" panose="020B0703020202090204" pitchFamily="34" charset="0"/>
              </a:rPr>
              <a:t>(4), e0231189.</a:t>
            </a:r>
            <a:endParaRPr lang="es-ES_tradnl" sz="1000" dirty="0">
              <a:solidFill>
                <a:schemeClr val="bg2"/>
              </a:solidFill>
              <a:latin typeface="Trebuchet MS" panose="020B0703020202090204" pitchFamily="34" charset="0"/>
            </a:endParaRPr>
          </a:p>
        </p:txBody>
      </p:sp>
      <p:pic>
        <p:nvPicPr>
          <p:cNvPr id="3" name="Picture 2">
            <a:extLst>
              <a:ext uri="{FF2B5EF4-FFF2-40B4-BE49-F238E27FC236}">
                <a16:creationId xmlns:a16="http://schemas.microsoft.com/office/drawing/2014/main" id="{3E81A1C5-1B61-EC6A-200E-54E0C0AE5058}"/>
              </a:ext>
            </a:extLst>
          </p:cNvPr>
          <p:cNvPicPr>
            <a:picLocks noChangeAspect="1"/>
          </p:cNvPicPr>
          <p:nvPr/>
        </p:nvPicPr>
        <p:blipFill rotWithShape="1">
          <a:blip r:embed="rId2"/>
          <a:srcRect l="13222"/>
          <a:stretch/>
        </p:blipFill>
        <p:spPr>
          <a:xfrm>
            <a:off x="2704011" y="1124746"/>
            <a:ext cx="6087292" cy="4974269"/>
          </a:xfrm>
          <a:prstGeom prst="rect">
            <a:avLst/>
          </a:prstGeom>
        </p:spPr>
      </p:pic>
      <p:sp>
        <p:nvSpPr>
          <p:cNvPr id="4" name="Rectangle 3">
            <a:extLst>
              <a:ext uri="{FF2B5EF4-FFF2-40B4-BE49-F238E27FC236}">
                <a16:creationId xmlns:a16="http://schemas.microsoft.com/office/drawing/2014/main" id="{BD64FA07-2A47-9126-315F-C82003327451}"/>
              </a:ext>
            </a:extLst>
          </p:cNvPr>
          <p:cNvSpPr/>
          <p:nvPr/>
        </p:nvSpPr>
        <p:spPr>
          <a:xfrm>
            <a:off x="1332411" y="1410789"/>
            <a:ext cx="378823" cy="40102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pic>
        <p:nvPicPr>
          <p:cNvPr id="5" name="Picture 4">
            <a:extLst>
              <a:ext uri="{FF2B5EF4-FFF2-40B4-BE49-F238E27FC236}">
                <a16:creationId xmlns:a16="http://schemas.microsoft.com/office/drawing/2014/main" id="{429341D2-3477-557F-8F9C-D0BBAB6E655D}"/>
              </a:ext>
            </a:extLst>
          </p:cNvPr>
          <p:cNvPicPr>
            <a:picLocks noChangeAspect="1"/>
          </p:cNvPicPr>
          <p:nvPr/>
        </p:nvPicPr>
        <p:blipFill>
          <a:blip r:embed="rId3"/>
          <a:stretch>
            <a:fillRect/>
          </a:stretch>
        </p:blipFill>
        <p:spPr>
          <a:xfrm>
            <a:off x="1711234" y="1628407"/>
            <a:ext cx="688340" cy="227006"/>
          </a:xfrm>
          <a:prstGeom prst="rect">
            <a:avLst/>
          </a:prstGeom>
        </p:spPr>
      </p:pic>
      <p:pic>
        <p:nvPicPr>
          <p:cNvPr id="6" name="Picture 5">
            <a:extLst>
              <a:ext uri="{FF2B5EF4-FFF2-40B4-BE49-F238E27FC236}">
                <a16:creationId xmlns:a16="http://schemas.microsoft.com/office/drawing/2014/main" id="{15C96BC5-F57C-5D3F-93F4-A8F139F627E7}"/>
              </a:ext>
            </a:extLst>
          </p:cNvPr>
          <p:cNvPicPr>
            <a:picLocks noChangeAspect="1"/>
          </p:cNvPicPr>
          <p:nvPr/>
        </p:nvPicPr>
        <p:blipFill>
          <a:blip r:embed="rId3"/>
          <a:stretch>
            <a:fillRect/>
          </a:stretch>
        </p:blipFill>
        <p:spPr>
          <a:xfrm>
            <a:off x="1711234" y="2061060"/>
            <a:ext cx="688340" cy="227006"/>
          </a:xfrm>
          <a:prstGeom prst="rect">
            <a:avLst/>
          </a:prstGeom>
        </p:spPr>
      </p:pic>
      <p:pic>
        <p:nvPicPr>
          <p:cNvPr id="7" name="Picture 6">
            <a:extLst>
              <a:ext uri="{FF2B5EF4-FFF2-40B4-BE49-F238E27FC236}">
                <a16:creationId xmlns:a16="http://schemas.microsoft.com/office/drawing/2014/main" id="{AB106F19-F08B-FEBD-4119-A6D9350ED5A2}"/>
              </a:ext>
            </a:extLst>
          </p:cNvPr>
          <p:cNvPicPr>
            <a:picLocks noChangeAspect="1"/>
          </p:cNvPicPr>
          <p:nvPr/>
        </p:nvPicPr>
        <p:blipFill>
          <a:blip r:embed="rId3"/>
          <a:stretch>
            <a:fillRect/>
          </a:stretch>
        </p:blipFill>
        <p:spPr>
          <a:xfrm>
            <a:off x="1707242" y="2484686"/>
            <a:ext cx="688340" cy="227006"/>
          </a:xfrm>
          <a:prstGeom prst="rect">
            <a:avLst/>
          </a:prstGeom>
        </p:spPr>
      </p:pic>
      <p:pic>
        <p:nvPicPr>
          <p:cNvPr id="10" name="Picture 9">
            <a:extLst>
              <a:ext uri="{FF2B5EF4-FFF2-40B4-BE49-F238E27FC236}">
                <a16:creationId xmlns:a16="http://schemas.microsoft.com/office/drawing/2014/main" id="{B0930194-6B46-0266-442E-7328CD52C9B7}"/>
              </a:ext>
            </a:extLst>
          </p:cNvPr>
          <p:cNvPicPr>
            <a:picLocks noChangeAspect="1"/>
          </p:cNvPicPr>
          <p:nvPr/>
        </p:nvPicPr>
        <p:blipFill>
          <a:blip r:embed="rId3"/>
          <a:stretch>
            <a:fillRect/>
          </a:stretch>
        </p:blipFill>
        <p:spPr>
          <a:xfrm>
            <a:off x="1707242" y="2917339"/>
            <a:ext cx="688340" cy="227006"/>
          </a:xfrm>
          <a:prstGeom prst="rect">
            <a:avLst/>
          </a:prstGeom>
        </p:spPr>
      </p:pic>
      <p:pic>
        <p:nvPicPr>
          <p:cNvPr id="11" name="Picture 10">
            <a:extLst>
              <a:ext uri="{FF2B5EF4-FFF2-40B4-BE49-F238E27FC236}">
                <a16:creationId xmlns:a16="http://schemas.microsoft.com/office/drawing/2014/main" id="{4C06E841-E13D-CC4A-29B0-FEDC9FFE99F5}"/>
              </a:ext>
            </a:extLst>
          </p:cNvPr>
          <p:cNvPicPr>
            <a:picLocks noChangeAspect="1"/>
          </p:cNvPicPr>
          <p:nvPr/>
        </p:nvPicPr>
        <p:blipFill>
          <a:blip r:embed="rId3"/>
          <a:stretch>
            <a:fillRect/>
          </a:stretch>
        </p:blipFill>
        <p:spPr>
          <a:xfrm>
            <a:off x="1719215" y="3655280"/>
            <a:ext cx="688340" cy="227006"/>
          </a:xfrm>
          <a:prstGeom prst="rect">
            <a:avLst/>
          </a:prstGeom>
        </p:spPr>
      </p:pic>
      <p:pic>
        <p:nvPicPr>
          <p:cNvPr id="12" name="Picture 11">
            <a:extLst>
              <a:ext uri="{FF2B5EF4-FFF2-40B4-BE49-F238E27FC236}">
                <a16:creationId xmlns:a16="http://schemas.microsoft.com/office/drawing/2014/main" id="{DE23EB56-7392-54DA-AA02-AD0559CBA028}"/>
              </a:ext>
            </a:extLst>
          </p:cNvPr>
          <p:cNvPicPr>
            <a:picLocks noChangeAspect="1"/>
          </p:cNvPicPr>
          <p:nvPr/>
        </p:nvPicPr>
        <p:blipFill>
          <a:blip r:embed="rId3"/>
          <a:stretch>
            <a:fillRect/>
          </a:stretch>
        </p:blipFill>
        <p:spPr>
          <a:xfrm>
            <a:off x="1719215" y="4087933"/>
            <a:ext cx="688340" cy="227006"/>
          </a:xfrm>
          <a:prstGeom prst="rect">
            <a:avLst/>
          </a:prstGeom>
        </p:spPr>
      </p:pic>
      <p:pic>
        <p:nvPicPr>
          <p:cNvPr id="13" name="Picture 12">
            <a:extLst>
              <a:ext uri="{FF2B5EF4-FFF2-40B4-BE49-F238E27FC236}">
                <a16:creationId xmlns:a16="http://schemas.microsoft.com/office/drawing/2014/main" id="{937231C9-394B-A979-8604-1BF337B55239}"/>
              </a:ext>
            </a:extLst>
          </p:cNvPr>
          <p:cNvPicPr>
            <a:picLocks noChangeAspect="1"/>
          </p:cNvPicPr>
          <p:nvPr/>
        </p:nvPicPr>
        <p:blipFill>
          <a:blip r:embed="rId3"/>
          <a:stretch>
            <a:fillRect/>
          </a:stretch>
        </p:blipFill>
        <p:spPr>
          <a:xfrm>
            <a:off x="1715223" y="4511559"/>
            <a:ext cx="688340" cy="227006"/>
          </a:xfrm>
          <a:prstGeom prst="rect">
            <a:avLst/>
          </a:prstGeom>
        </p:spPr>
      </p:pic>
      <p:pic>
        <p:nvPicPr>
          <p:cNvPr id="14" name="Picture 13">
            <a:extLst>
              <a:ext uri="{FF2B5EF4-FFF2-40B4-BE49-F238E27FC236}">
                <a16:creationId xmlns:a16="http://schemas.microsoft.com/office/drawing/2014/main" id="{F61C6086-113D-C2AD-D217-F3425D0C0DB5}"/>
              </a:ext>
            </a:extLst>
          </p:cNvPr>
          <p:cNvPicPr>
            <a:picLocks noChangeAspect="1"/>
          </p:cNvPicPr>
          <p:nvPr/>
        </p:nvPicPr>
        <p:blipFill>
          <a:blip r:embed="rId3"/>
          <a:stretch>
            <a:fillRect/>
          </a:stretch>
        </p:blipFill>
        <p:spPr>
          <a:xfrm>
            <a:off x="1715223" y="4944212"/>
            <a:ext cx="688340" cy="227006"/>
          </a:xfrm>
          <a:prstGeom prst="rect">
            <a:avLst/>
          </a:prstGeom>
        </p:spPr>
      </p:pic>
      <p:pic>
        <p:nvPicPr>
          <p:cNvPr id="16" name="Picture 15">
            <a:extLst>
              <a:ext uri="{FF2B5EF4-FFF2-40B4-BE49-F238E27FC236}">
                <a16:creationId xmlns:a16="http://schemas.microsoft.com/office/drawing/2014/main" id="{13DF86DB-1A99-F898-35A4-1FE74EF55DCE}"/>
              </a:ext>
            </a:extLst>
          </p:cNvPr>
          <p:cNvPicPr>
            <a:picLocks noChangeAspect="1"/>
          </p:cNvPicPr>
          <p:nvPr/>
        </p:nvPicPr>
        <p:blipFill>
          <a:blip r:embed="rId4"/>
          <a:stretch>
            <a:fillRect/>
          </a:stretch>
        </p:blipFill>
        <p:spPr>
          <a:xfrm>
            <a:off x="1691945" y="5439488"/>
            <a:ext cx="685800" cy="231689"/>
          </a:xfrm>
          <a:prstGeom prst="rect">
            <a:avLst/>
          </a:prstGeom>
        </p:spPr>
      </p:pic>
      <p:pic>
        <p:nvPicPr>
          <p:cNvPr id="17" name="Picture 16">
            <a:extLst>
              <a:ext uri="{FF2B5EF4-FFF2-40B4-BE49-F238E27FC236}">
                <a16:creationId xmlns:a16="http://schemas.microsoft.com/office/drawing/2014/main" id="{8FD01D7F-0673-D7D7-AF4C-9DE058560856}"/>
              </a:ext>
            </a:extLst>
          </p:cNvPr>
          <p:cNvPicPr>
            <a:picLocks noChangeAspect="1"/>
          </p:cNvPicPr>
          <p:nvPr/>
        </p:nvPicPr>
        <p:blipFill>
          <a:blip r:embed="rId5"/>
          <a:stretch>
            <a:fillRect/>
          </a:stretch>
        </p:blipFill>
        <p:spPr>
          <a:xfrm>
            <a:off x="1924828" y="5741322"/>
            <a:ext cx="140602" cy="251604"/>
          </a:xfrm>
          <a:prstGeom prst="rect">
            <a:avLst/>
          </a:prstGeom>
        </p:spPr>
      </p:pic>
      <p:sp>
        <p:nvSpPr>
          <p:cNvPr id="18" name="TextBox 17">
            <a:extLst>
              <a:ext uri="{FF2B5EF4-FFF2-40B4-BE49-F238E27FC236}">
                <a16:creationId xmlns:a16="http://schemas.microsoft.com/office/drawing/2014/main" id="{ED254956-37D4-7E94-CA0D-6B807ECF5005}"/>
              </a:ext>
            </a:extLst>
          </p:cNvPr>
          <p:cNvSpPr txBox="1"/>
          <p:nvPr/>
        </p:nvSpPr>
        <p:spPr>
          <a:xfrm>
            <a:off x="809934" y="5686894"/>
            <a:ext cx="582275"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a:t>
            </a:r>
          </a:p>
        </p:txBody>
      </p:sp>
      <p:sp>
        <p:nvSpPr>
          <p:cNvPr id="19" name="TextBox 18">
            <a:extLst>
              <a:ext uri="{FF2B5EF4-FFF2-40B4-BE49-F238E27FC236}">
                <a16:creationId xmlns:a16="http://schemas.microsoft.com/office/drawing/2014/main" id="{EEC7396A-519B-7150-E55B-FC5E53FA4248}"/>
              </a:ext>
            </a:extLst>
          </p:cNvPr>
          <p:cNvSpPr txBox="1"/>
          <p:nvPr/>
        </p:nvSpPr>
        <p:spPr>
          <a:xfrm>
            <a:off x="3508803" y="5686040"/>
            <a:ext cx="1382173"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 </a:t>
            </a:r>
            <a:r>
              <a:rPr lang="es-ES_tradnl" sz="1200" dirty="0" err="1">
                <a:latin typeface="Trebuchet MS" panose="020B0703020202090204" pitchFamily="34" charset="0"/>
              </a:rPr>
              <a:t>embedding</a:t>
            </a:r>
            <a:endParaRPr lang="es-ES_tradnl" sz="1200" dirty="0">
              <a:latin typeface="Trebuchet MS" panose="020B0703020202090204" pitchFamily="34" charset="0"/>
            </a:endParaRPr>
          </a:p>
        </p:txBody>
      </p:sp>
      <p:sp>
        <p:nvSpPr>
          <p:cNvPr id="20" name="TextBox 19">
            <a:extLst>
              <a:ext uri="{FF2B5EF4-FFF2-40B4-BE49-F238E27FC236}">
                <a16:creationId xmlns:a16="http://schemas.microsoft.com/office/drawing/2014/main" id="{DD94960E-A619-AC4B-E31F-E65CC68EADDE}"/>
              </a:ext>
            </a:extLst>
          </p:cNvPr>
          <p:cNvSpPr txBox="1"/>
          <p:nvPr/>
        </p:nvSpPr>
        <p:spPr>
          <a:xfrm>
            <a:off x="7812913" y="5592660"/>
            <a:ext cx="572593" cy="276999"/>
          </a:xfrm>
          <a:prstGeom prst="rect">
            <a:avLst/>
          </a:prstGeom>
          <a:solidFill>
            <a:schemeClr val="bg1"/>
          </a:solidFill>
        </p:spPr>
        <p:txBody>
          <a:bodyPr wrap="none" rtlCol="0">
            <a:spAutoFit/>
          </a:bodyPr>
          <a:lstStyle/>
          <a:p>
            <a:r>
              <a:rPr lang="es-ES_tradnl" sz="1200" dirty="0">
                <a:latin typeface="Trebuchet MS" panose="020B0703020202090204" pitchFamily="34" charset="0"/>
              </a:rPr>
              <a:t>token</a:t>
            </a:r>
          </a:p>
        </p:txBody>
      </p:sp>
    </p:spTree>
    <p:extLst>
      <p:ext uri="{BB962C8B-B14F-4D97-AF65-F5344CB8AC3E}">
        <p14:creationId xmlns:p14="http://schemas.microsoft.com/office/powerpoint/2010/main" val="151565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E7D77-6A0E-5423-C6B6-A3C749AFFC99}"/>
            </a:ext>
          </a:extLst>
        </p:cNvPr>
        <p:cNvGrpSpPr/>
        <p:nvPr/>
      </p:nvGrpSpPr>
      <p:grpSpPr>
        <a:xfrm>
          <a:off x="0" y="0"/>
          <a:ext cx="0" cy="0"/>
          <a:chOff x="0" y="0"/>
          <a:chExt cx="0" cy="0"/>
        </a:xfrm>
      </p:grpSpPr>
      <p:pic>
        <p:nvPicPr>
          <p:cNvPr id="3" name="cluster.mov">
            <a:hlinkClick r:id="" action="ppaction://media"/>
            <a:extLst>
              <a:ext uri="{FF2B5EF4-FFF2-40B4-BE49-F238E27FC236}">
                <a16:creationId xmlns:a16="http://schemas.microsoft.com/office/drawing/2014/main" id="{48EF6384-9CC1-0A3D-D17B-18A87B45325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225" r="1615"/>
          <a:stretch/>
        </p:blipFill>
        <p:spPr>
          <a:xfrm>
            <a:off x="283779" y="0"/>
            <a:ext cx="6789683" cy="6858000"/>
          </a:xfrm>
          <a:prstGeom prst="rect">
            <a:avLst/>
          </a:prstGeom>
        </p:spPr>
      </p:pic>
      <p:pic>
        <p:nvPicPr>
          <p:cNvPr id="5" name="Picture 4">
            <a:extLst>
              <a:ext uri="{FF2B5EF4-FFF2-40B4-BE49-F238E27FC236}">
                <a16:creationId xmlns:a16="http://schemas.microsoft.com/office/drawing/2014/main" id="{0E44A2BE-D438-807C-BECF-8FA49650F92A}"/>
              </a:ext>
            </a:extLst>
          </p:cNvPr>
          <p:cNvPicPr>
            <a:picLocks noChangeAspect="1"/>
          </p:cNvPicPr>
          <p:nvPr/>
        </p:nvPicPr>
        <p:blipFill>
          <a:blip r:embed="rId6"/>
          <a:stretch>
            <a:fillRect/>
          </a:stretch>
        </p:blipFill>
        <p:spPr>
          <a:xfrm>
            <a:off x="5104434" y="618631"/>
            <a:ext cx="3108776" cy="6239369"/>
          </a:xfrm>
          <a:prstGeom prst="rect">
            <a:avLst/>
          </a:prstGeom>
        </p:spPr>
      </p:pic>
      <p:sp>
        <p:nvSpPr>
          <p:cNvPr id="6" name="Title 1">
            <a:extLst>
              <a:ext uri="{FF2B5EF4-FFF2-40B4-BE49-F238E27FC236}">
                <a16:creationId xmlns:a16="http://schemas.microsoft.com/office/drawing/2014/main" id="{34B55AB0-291D-9EC6-4DD9-E4F00F4D4C52}"/>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Embedding Projector</a:t>
            </a:r>
            <a:endParaRPr lang="en-US" sz="3600" dirty="0">
              <a:solidFill>
                <a:srgbClr val="0070C0"/>
              </a:solidFill>
              <a:latin typeface="Trebuchet MS" panose="020B0703020202090204" pitchFamily="34" charset="0"/>
              <a:ea typeface="Trebuchet MS" charset="0"/>
              <a:cs typeface="Trebuchet MS" charset="0"/>
            </a:endParaRPr>
          </a:p>
        </p:txBody>
      </p:sp>
      <p:sp>
        <p:nvSpPr>
          <p:cNvPr id="7" name="TextBox 6">
            <a:extLst>
              <a:ext uri="{FF2B5EF4-FFF2-40B4-BE49-F238E27FC236}">
                <a16:creationId xmlns:a16="http://schemas.microsoft.com/office/drawing/2014/main" id="{49D38494-98CD-7F18-A305-6362D959A5C2}"/>
              </a:ext>
            </a:extLst>
          </p:cNvPr>
          <p:cNvSpPr txBox="1"/>
          <p:nvPr/>
        </p:nvSpPr>
        <p:spPr>
          <a:xfrm>
            <a:off x="370390" y="6435524"/>
            <a:ext cx="3073277" cy="276999"/>
          </a:xfrm>
          <a:prstGeom prst="rect">
            <a:avLst/>
          </a:prstGeom>
          <a:noFill/>
        </p:spPr>
        <p:txBody>
          <a:bodyPr wrap="none" rtlCol="0">
            <a:spAutoFit/>
          </a:bodyPr>
          <a:lstStyle/>
          <a:p>
            <a:r>
              <a:rPr lang="es-ES_tradnl" sz="1200" dirty="0">
                <a:latin typeface="Consolas" panose="020B0609020204030204" pitchFamily="49" charset="0"/>
                <a:cs typeface="Consolas" panose="020B0609020204030204" pitchFamily="49" charset="0"/>
                <a:hlinkClick r:id="rId7"/>
              </a:rPr>
              <a:t>https://projector.tensorflow.org/</a:t>
            </a:r>
            <a:r>
              <a:rPr lang="es-ES_tradnl" sz="12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5114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83" fill="hold"/>
                                        <p:tgtEl>
                                          <p:spTgt spid="3"/>
                                        </p:tgtEl>
                                      </p:cBhvr>
                                    </p:cmd>
                                  </p:childTnLst>
                                </p:cTn>
                              </p:par>
                            </p:childTnLst>
                          </p:cTn>
                        </p:par>
                        <p:par>
                          <p:cTn id="7" fill="hold">
                            <p:stCondLst>
                              <p:cond delay="36383"/>
                            </p:stCondLst>
                            <p:childTnLst>
                              <p:par>
                                <p:cTn id="8" presetID="2" presetClass="entr" presetSubtype="2"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A02DA9-937C-4E59-4569-BAE827F3B67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2F94E5F-CA8C-7D8C-1CA9-C1F1E6DD9BE6}"/>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Key Idea of CLIP</a:t>
            </a:r>
            <a:endParaRPr lang="en-US" sz="3600" dirty="0">
              <a:solidFill>
                <a:schemeClr val="accent2">
                  <a:lumMod val="60000"/>
                  <a:lumOff val="40000"/>
                </a:schemeClr>
              </a:solidFill>
              <a:latin typeface="Trebuchet MS" panose="020B0703020202090204" pitchFamily="34" charset="0"/>
              <a:ea typeface="Trebuchet MS" charset="0"/>
              <a:cs typeface="Trebuchet MS" charset="0"/>
            </a:endParaRPr>
          </a:p>
        </p:txBody>
      </p:sp>
      <p:pic>
        <p:nvPicPr>
          <p:cNvPr id="3" name="Picture 2">
            <a:extLst>
              <a:ext uri="{FF2B5EF4-FFF2-40B4-BE49-F238E27FC236}">
                <a16:creationId xmlns:a16="http://schemas.microsoft.com/office/drawing/2014/main" id="{B34DB303-D21F-1016-8D68-B71F448239E3}"/>
              </a:ext>
            </a:extLst>
          </p:cNvPr>
          <p:cNvPicPr>
            <a:picLocks noChangeAspect="1"/>
          </p:cNvPicPr>
          <p:nvPr/>
        </p:nvPicPr>
        <p:blipFill>
          <a:blip r:embed="rId3"/>
          <a:stretch>
            <a:fillRect/>
          </a:stretch>
        </p:blipFill>
        <p:spPr>
          <a:xfrm>
            <a:off x="649388" y="1477292"/>
            <a:ext cx="2672546" cy="1762010"/>
          </a:xfrm>
          <a:prstGeom prst="rect">
            <a:avLst/>
          </a:prstGeom>
        </p:spPr>
      </p:pic>
      <p:sp>
        <p:nvSpPr>
          <p:cNvPr id="4" name="TextBox 3">
            <a:extLst>
              <a:ext uri="{FF2B5EF4-FFF2-40B4-BE49-F238E27FC236}">
                <a16:creationId xmlns:a16="http://schemas.microsoft.com/office/drawing/2014/main" id="{DB35A154-4E67-45C1-3A7D-ADDB8564EF22}"/>
              </a:ext>
            </a:extLst>
          </p:cNvPr>
          <p:cNvSpPr txBox="1"/>
          <p:nvPr/>
        </p:nvSpPr>
        <p:spPr>
          <a:xfrm>
            <a:off x="649388" y="3715473"/>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at a beach under a tree, enjoying a serene ocean view.</a:t>
            </a:r>
          </a:p>
        </p:txBody>
      </p:sp>
      <p:sp>
        <p:nvSpPr>
          <p:cNvPr id="5" name="Rounded Rectangle 4">
            <a:extLst>
              <a:ext uri="{FF2B5EF4-FFF2-40B4-BE49-F238E27FC236}">
                <a16:creationId xmlns:a16="http://schemas.microsoft.com/office/drawing/2014/main" id="{F2003ED4-9E9E-45CD-F039-68280C540B0F}"/>
              </a:ext>
            </a:extLst>
          </p:cNvPr>
          <p:cNvSpPr/>
          <p:nvPr/>
        </p:nvSpPr>
        <p:spPr>
          <a:xfrm>
            <a:off x="3900668" y="1896779"/>
            <a:ext cx="1608881" cy="923036"/>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Image</a:t>
            </a:r>
          </a:p>
          <a:p>
            <a:pPr algn="ctr"/>
            <a:r>
              <a:rPr lang="en-US" dirty="0"/>
              <a:t>Encoder</a:t>
            </a:r>
          </a:p>
        </p:txBody>
      </p:sp>
      <p:sp>
        <p:nvSpPr>
          <p:cNvPr id="7" name="Rounded Rectangle 6">
            <a:extLst>
              <a:ext uri="{FF2B5EF4-FFF2-40B4-BE49-F238E27FC236}">
                <a16:creationId xmlns:a16="http://schemas.microsoft.com/office/drawing/2014/main" id="{6F612DED-6DDF-090B-D327-0F09678C19A8}"/>
              </a:ext>
            </a:extLst>
          </p:cNvPr>
          <p:cNvSpPr/>
          <p:nvPr/>
        </p:nvSpPr>
        <p:spPr>
          <a:xfrm>
            <a:off x="3900667" y="4069563"/>
            <a:ext cx="1608881" cy="923036"/>
          </a:xfrm>
          <a:prstGeom prst="roundRect">
            <a:avLst/>
          </a:prstGeom>
          <a:solidFill>
            <a:schemeClr val="bg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Text</a:t>
            </a:r>
          </a:p>
          <a:p>
            <a:pPr algn="ctr"/>
            <a:r>
              <a:rPr lang="en-US" dirty="0"/>
              <a:t>Encoder</a:t>
            </a:r>
          </a:p>
        </p:txBody>
      </p:sp>
      <p:sp>
        <p:nvSpPr>
          <p:cNvPr id="8" name="Right Arrow 7">
            <a:extLst>
              <a:ext uri="{FF2B5EF4-FFF2-40B4-BE49-F238E27FC236}">
                <a16:creationId xmlns:a16="http://schemas.microsoft.com/office/drawing/2014/main" id="{A4F14B52-29B6-A2E2-2F3D-3B0AF1E7A134}"/>
              </a:ext>
            </a:extLst>
          </p:cNvPr>
          <p:cNvSpPr/>
          <p:nvPr/>
        </p:nvSpPr>
        <p:spPr>
          <a:xfrm>
            <a:off x="3431893" y="218320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9D939684-83A2-B738-7C07-79BB3FF6245B}"/>
              </a:ext>
            </a:extLst>
          </p:cNvPr>
          <p:cNvSpPr/>
          <p:nvPr/>
        </p:nvSpPr>
        <p:spPr>
          <a:xfrm>
            <a:off x="3431893" y="4355991"/>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0" name="Imagen 23" descr="Screen shot 2011-09-26 at 3.09.19 PM.png">
            <a:extLst>
              <a:ext uri="{FF2B5EF4-FFF2-40B4-BE49-F238E27FC236}">
                <a16:creationId xmlns:a16="http://schemas.microsoft.com/office/drawing/2014/main" id="{5434D974-9EB3-26C6-B693-8F7788EBB53E}"/>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87959" y="2006421"/>
            <a:ext cx="633957" cy="257811"/>
          </a:xfrm>
          <a:prstGeom prst="rect">
            <a:avLst/>
          </a:prstGeom>
        </p:spPr>
      </p:pic>
      <p:sp>
        <p:nvSpPr>
          <p:cNvPr id="11" name="Right Arrow 10">
            <a:extLst>
              <a:ext uri="{FF2B5EF4-FFF2-40B4-BE49-F238E27FC236}">
                <a16:creationId xmlns:a16="http://schemas.microsoft.com/office/drawing/2014/main" id="{308BAA9D-C478-7993-E851-981B45C64F5F}"/>
              </a:ext>
            </a:extLst>
          </p:cNvPr>
          <p:cNvSpPr/>
          <p:nvPr/>
        </p:nvSpPr>
        <p:spPr>
          <a:xfrm>
            <a:off x="5607930" y="218320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ight Arrow 11">
            <a:extLst>
              <a:ext uri="{FF2B5EF4-FFF2-40B4-BE49-F238E27FC236}">
                <a16:creationId xmlns:a16="http://schemas.microsoft.com/office/drawing/2014/main" id="{5D8F9FBD-C8F1-CC43-858C-9F6EF2E45035}"/>
              </a:ext>
            </a:extLst>
          </p:cNvPr>
          <p:cNvSpPr/>
          <p:nvPr/>
        </p:nvSpPr>
        <p:spPr>
          <a:xfrm>
            <a:off x="5607930" y="4355991"/>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TextBox 12">
            <a:extLst>
              <a:ext uri="{FF2B5EF4-FFF2-40B4-BE49-F238E27FC236}">
                <a16:creationId xmlns:a16="http://schemas.microsoft.com/office/drawing/2014/main" id="{2C0A923A-520E-F3BB-4B9B-7C18E25A66AB}"/>
              </a:ext>
            </a:extLst>
          </p:cNvPr>
          <p:cNvSpPr txBox="1"/>
          <p:nvPr/>
        </p:nvSpPr>
        <p:spPr>
          <a:xfrm>
            <a:off x="6041979" y="2343240"/>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14" name="Imagen 23" descr="Screen shot 2011-09-26 at 3.09.19 PM.png">
            <a:extLst>
              <a:ext uri="{FF2B5EF4-FFF2-40B4-BE49-F238E27FC236}">
                <a16:creationId xmlns:a16="http://schemas.microsoft.com/office/drawing/2014/main" id="{6CEB260A-44EB-E69F-CB91-CAEBEE6133FB}"/>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93681" y="4265179"/>
            <a:ext cx="633957" cy="257811"/>
          </a:xfrm>
          <a:prstGeom prst="rect">
            <a:avLst/>
          </a:prstGeom>
        </p:spPr>
      </p:pic>
      <p:sp>
        <p:nvSpPr>
          <p:cNvPr id="15" name="TextBox 14">
            <a:extLst>
              <a:ext uri="{FF2B5EF4-FFF2-40B4-BE49-F238E27FC236}">
                <a16:creationId xmlns:a16="http://schemas.microsoft.com/office/drawing/2014/main" id="{D4FB4069-82F6-73FF-9700-1A988CC7081A}"/>
              </a:ext>
            </a:extLst>
          </p:cNvPr>
          <p:cNvSpPr txBox="1"/>
          <p:nvPr/>
        </p:nvSpPr>
        <p:spPr>
          <a:xfrm>
            <a:off x="6047701" y="4601998"/>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sp>
        <p:nvSpPr>
          <p:cNvPr id="23" name="Right Brace 22">
            <a:extLst>
              <a:ext uri="{FF2B5EF4-FFF2-40B4-BE49-F238E27FC236}">
                <a16:creationId xmlns:a16="http://schemas.microsoft.com/office/drawing/2014/main" id="{CBD44DAE-E30C-2D11-C1A9-2D13BC49F933}"/>
              </a:ext>
            </a:extLst>
          </p:cNvPr>
          <p:cNvSpPr/>
          <p:nvPr/>
        </p:nvSpPr>
        <p:spPr>
          <a:xfrm>
            <a:off x="7291367" y="1457513"/>
            <a:ext cx="633956" cy="3857657"/>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_tradnl"/>
          </a:p>
        </p:txBody>
      </p:sp>
      <p:sp>
        <p:nvSpPr>
          <p:cNvPr id="24" name="TextBox 23">
            <a:extLst>
              <a:ext uri="{FF2B5EF4-FFF2-40B4-BE49-F238E27FC236}">
                <a16:creationId xmlns:a16="http://schemas.microsoft.com/office/drawing/2014/main" id="{ED7177F0-1B90-CB4E-F770-7D17430E5D6D}"/>
              </a:ext>
            </a:extLst>
          </p:cNvPr>
          <p:cNvSpPr txBox="1"/>
          <p:nvPr/>
        </p:nvSpPr>
        <p:spPr>
          <a:xfrm>
            <a:off x="7917741" y="3145949"/>
            <a:ext cx="713657" cy="461665"/>
          </a:xfrm>
          <a:prstGeom prst="rect">
            <a:avLst/>
          </a:prstGeom>
          <a:noFill/>
        </p:spPr>
        <p:txBody>
          <a:bodyPr wrap="none" rtlCol="0">
            <a:spAutoFit/>
          </a:bodyPr>
          <a:lstStyle/>
          <a:p>
            <a:pPr algn="ctr"/>
            <a:r>
              <a:rPr lang="es-ES_tradnl" sz="1200" dirty="0">
                <a:latin typeface="Trebuchet MS" panose="020B0703020202090204" pitchFamily="34" charset="0"/>
              </a:rPr>
              <a:t>VERY </a:t>
            </a:r>
          </a:p>
          <a:p>
            <a:pPr algn="ctr"/>
            <a:r>
              <a:rPr lang="es-ES_tradnl" sz="1200" dirty="0">
                <a:latin typeface="Trebuchet MS" panose="020B0703020202090204" pitchFamily="34" charset="0"/>
              </a:rPr>
              <a:t>SIMILAR</a:t>
            </a:r>
          </a:p>
        </p:txBody>
      </p:sp>
      <p:pic>
        <p:nvPicPr>
          <p:cNvPr id="25" name="Picture 24">
            <a:extLst>
              <a:ext uri="{FF2B5EF4-FFF2-40B4-BE49-F238E27FC236}">
                <a16:creationId xmlns:a16="http://schemas.microsoft.com/office/drawing/2014/main" id="{47A251C9-1FCE-A452-8606-6030BDD83AAA}"/>
              </a:ext>
            </a:extLst>
          </p:cNvPr>
          <p:cNvPicPr>
            <a:picLocks noChangeAspect="1"/>
          </p:cNvPicPr>
          <p:nvPr/>
        </p:nvPicPr>
        <p:blipFill>
          <a:blip r:embed="rId6"/>
          <a:stretch>
            <a:fillRect/>
          </a:stretch>
        </p:blipFill>
        <p:spPr>
          <a:xfrm>
            <a:off x="2796664" y="5831748"/>
            <a:ext cx="1866900" cy="469900"/>
          </a:xfrm>
          <a:prstGeom prst="rect">
            <a:avLst/>
          </a:prstGeom>
        </p:spPr>
      </p:pic>
      <p:pic>
        <p:nvPicPr>
          <p:cNvPr id="26" name="Picture 25">
            <a:extLst>
              <a:ext uri="{FF2B5EF4-FFF2-40B4-BE49-F238E27FC236}">
                <a16:creationId xmlns:a16="http://schemas.microsoft.com/office/drawing/2014/main" id="{941E7CB5-9AA4-6142-3BFA-A125332C7AC2}"/>
              </a:ext>
            </a:extLst>
          </p:cNvPr>
          <p:cNvPicPr>
            <a:picLocks noChangeAspect="1"/>
          </p:cNvPicPr>
          <p:nvPr/>
        </p:nvPicPr>
        <p:blipFill>
          <a:blip r:embed="rId6"/>
          <a:srcRect l="30231" r="44504"/>
          <a:stretch/>
        </p:blipFill>
        <p:spPr>
          <a:xfrm>
            <a:off x="6248635" y="1457513"/>
            <a:ext cx="471681" cy="469900"/>
          </a:xfrm>
          <a:prstGeom prst="rect">
            <a:avLst/>
          </a:prstGeom>
        </p:spPr>
      </p:pic>
      <p:pic>
        <p:nvPicPr>
          <p:cNvPr id="27" name="Picture 26">
            <a:extLst>
              <a:ext uri="{FF2B5EF4-FFF2-40B4-BE49-F238E27FC236}">
                <a16:creationId xmlns:a16="http://schemas.microsoft.com/office/drawing/2014/main" id="{088291A8-0040-BCF3-C8EE-56C67BE4BCD6}"/>
              </a:ext>
            </a:extLst>
          </p:cNvPr>
          <p:cNvPicPr>
            <a:picLocks noChangeAspect="1"/>
          </p:cNvPicPr>
          <p:nvPr/>
        </p:nvPicPr>
        <p:blipFill>
          <a:blip r:embed="rId6"/>
          <a:srcRect l="65596" r="8352"/>
          <a:stretch/>
        </p:blipFill>
        <p:spPr>
          <a:xfrm>
            <a:off x="6257265" y="3767862"/>
            <a:ext cx="486377" cy="469900"/>
          </a:xfrm>
          <a:prstGeom prst="rect">
            <a:avLst/>
          </a:prstGeom>
        </p:spPr>
      </p:pic>
      <p:sp>
        <p:nvSpPr>
          <p:cNvPr id="28" name="TextBox 27">
            <a:extLst>
              <a:ext uri="{FF2B5EF4-FFF2-40B4-BE49-F238E27FC236}">
                <a16:creationId xmlns:a16="http://schemas.microsoft.com/office/drawing/2014/main" id="{E2748EB2-6727-6EE7-93FE-7EFA1646F8D6}"/>
              </a:ext>
            </a:extLst>
          </p:cNvPr>
          <p:cNvSpPr txBox="1"/>
          <p:nvPr/>
        </p:nvSpPr>
        <p:spPr>
          <a:xfrm>
            <a:off x="6198470" y="5903052"/>
            <a:ext cx="2487773" cy="369332"/>
          </a:xfrm>
          <a:prstGeom prst="rect">
            <a:avLst/>
          </a:prstGeom>
          <a:noFill/>
        </p:spPr>
        <p:txBody>
          <a:bodyPr wrap="square" rtlCol="0">
            <a:spAutoFit/>
          </a:bodyPr>
          <a:lstStyle/>
          <a:p>
            <a:r>
              <a:rPr lang="en-US" dirty="0">
                <a:solidFill>
                  <a:srgbClr val="00B050"/>
                </a:solidFill>
                <a:latin typeface="Trebuchet MS" panose="020B0703020202090204" pitchFamily="34" charset="0"/>
              </a:rPr>
              <a:t>→  HIGH</a:t>
            </a:r>
          </a:p>
        </p:txBody>
      </p:sp>
      <p:pic>
        <p:nvPicPr>
          <p:cNvPr id="29" name="Picture 28">
            <a:extLst>
              <a:ext uri="{FF2B5EF4-FFF2-40B4-BE49-F238E27FC236}">
                <a16:creationId xmlns:a16="http://schemas.microsoft.com/office/drawing/2014/main" id="{6DCDEBDB-DA50-F2E7-D330-C1EE0C4B50A8}"/>
              </a:ext>
            </a:extLst>
          </p:cNvPr>
          <p:cNvPicPr>
            <a:picLocks noChangeAspect="1"/>
          </p:cNvPicPr>
          <p:nvPr/>
        </p:nvPicPr>
        <p:blipFill>
          <a:blip r:embed="rId7"/>
          <a:srcRect l="49068" t="-40354" r="-16976" b="-84451"/>
          <a:stretch/>
        </p:blipFill>
        <p:spPr>
          <a:xfrm>
            <a:off x="4696794" y="5596430"/>
            <a:ext cx="1981200" cy="1142999"/>
          </a:xfrm>
          <a:prstGeom prst="rect">
            <a:avLst/>
          </a:prstGeom>
        </p:spPr>
      </p:pic>
    </p:spTree>
    <p:extLst>
      <p:ext uri="{BB962C8B-B14F-4D97-AF65-F5344CB8AC3E}">
        <p14:creationId xmlns:p14="http://schemas.microsoft.com/office/powerpoint/2010/main" val="321468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D3341-238E-E691-7FD2-E83100337F1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E85E45C-0B52-03BB-E98D-22137271221B}"/>
              </a:ext>
            </a:extLst>
          </p:cNvPr>
          <p:cNvSpPr>
            <a:spLocks noGrp="1"/>
          </p:cNvSpPr>
          <p:nvPr>
            <p:ph type="title"/>
          </p:nvPr>
        </p:nvSpPr>
        <p:spPr>
          <a:xfrm>
            <a:off x="209006" y="105006"/>
            <a:ext cx="8229600" cy="1143000"/>
          </a:xfrm>
        </p:spPr>
        <p:txBody>
          <a:bodyPr/>
          <a:lstStyle/>
          <a:p>
            <a:pPr algn="l"/>
            <a:r>
              <a:rPr lang="en-US" sz="3600" dirty="0">
                <a:solidFill>
                  <a:srgbClr val="FF9300"/>
                </a:solidFill>
                <a:latin typeface="Trebuchet MS" panose="020B0703020202090204" pitchFamily="34" charset="0"/>
                <a:ea typeface="Trebuchet MS" charset="0"/>
                <a:cs typeface="Trebuchet MS" charset="0"/>
              </a:rPr>
              <a:t>Key Idea of CLIP</a:t>
            </a:r>
            <a:endParaRPr lang="en-US" sz="3600" dirty="0">
              <a:solidFill>
                <a:schemeClr val="accent2">
                  <a:lumMod val="60000"/>
                  <a:lumOff val="40000"/>
                </a:schemeClr>
              </a:solidFill>
              <a:latin typeface="Trebuchet MS" panose="020B0703020202090204" pitchFamily="34" charset="0"/>
              <a:ea typeface="Trebuchet MS" charset="0"/>
              <a:cs typeface="Trebuchet MS" charset="0"/>
            </a:endParaRPr>
          </a:p>
        </p:txBody>
      </p:sp>
      <p:pic>
        <p:nvPicPr>
          <p:cNvPr id="3" name="Picture 2">
            <a:extLst>
              <a:ext uri="{FF2B5EF4-FFF2-40B4-BE49-F238E27FC236}">
                <a16:creationId xmlns:a16="http://schemas.microsoft.com/office/drawing/2014/main" id="{C6BC3299-E31C-1779-4446-1C8908A29B93}"/>
              </a:ext>
            </a:extLst>
          </p:cNvPr>
          <p:cNvPicPr>
            <a:picLocks noChangeAspect="1"/>
          </p:cNvPicPr>
          <p:nvPr/>
        </p:nvPicPr>
        <p:blipFill>
          <a:blip r:embed="rId3"/>
          <a:stretch>
            <a:fillRect/>
          </a:stretch>
        </p:blipFill>
        <p:spPr>
          <a:xfrm>
            <a:off x="649388" y="1235562"/>
            <a:ext cx="2672546" cy="1762010"/>
          </a:xfrm>
          <a:prstGeom prst="rect">
            <a:avLst/>
          </a:prstGeom>
        </p:spPr>
      </p:pic>
      <p:sp>
        <p:nvSpPr>
          <p:cNvPr id="4" name="TextBox 3">
            <a:extLst>
              <a:ext uri="{FF2B5EF4-FFF2-40B4-BE49-F238E27FC236}">
                <a16:creationId xmlns:a16="http://schemas.microsoft.com/office/drawing/2014/main" id="{BF810586-850D-2079-CB35-08736B386F56}"/>
              </a:ext>
            </a:extLst>
          </p:cNvPr>
          <p:cNvSpPr txBox="1"/>
          <p:nvPr/>
        </p:nvSpPr>
        <p:spPr>
          <a:xfrm>
            <a:off x="649388" y="4072824"/>
            <a:ext cx="2672546" cy="1631216"/>
          </a:xfrm>
          <a:prstGeom prst="rect">
            <a:avLst/>
          </a:prstGeom>
          <a:noFill/>
          <a:ln>
            <a:solidFill>
              <a:schemeClr val="tx1">
                <a:lumMod val="50000"/>
                <a:lumOff val="50000"/>
              </a:schemeClr>
            </a:solidFill>
          </a:ln>
        </p:spPr>
        <p:txBody>
          <a:bodyPr wrap="square" rtlCol="0">
            <a:spAutoFit/>
          </a:bodyPr>
          <a:lstStyle/>
          <a:p>
            <a:r>
              <a:rPr lang="en-US" sz="2000" dirty="0">
                <a:latin typeface="Consolas" panose="020B0609020204030204" pitchFamily="49" charset="0"/>
                <a:cs typeface="Consolas" panose="020B0609020204030204" pitchFamily="49" charset="0"/>
              </a:rPr>
              <a:t>Two people relax at a beach under a tree, enjoying a serene ocean view.</a:t>
            </a:r>
          </a:p>
        </p:txBody>
      </p:sp>
      <p:sp>
        <p:nvSpPr>
          <p:cNvPr id="8" name="Right Arrow 7">
            <a:extLst>
              <a:ext uri="{FF2B5EF4-FFF2-40B4-BE49-F238E27FC236}">
                <a16:creationId xmlns:a16="http://schemas.microsoft.com/office/drawing/2014/main" id="{6C9C3691-0F37-3546-F0EC-209FB3ED0345}"/>
              </a:ext>
            </a:extLst>
          </p:cNvPr>
          <p:cNvSpPr/>
          <p:nvPr/>
        </p:nvSpPr>
        <p:spPr>
          <a:xfrm>
            <a:off x="3431893" y="194147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ight Arrow 8">
            <a:extLst>
              <a:ext uri="{FF2B5EF4-FFF2-40B4-BE49-F238E27FC236}">
                <a16:creationId xmlns:a16="http://schemas.microsoft.com/office/drawing/2014/main" id="{B5DBDC8A-B0BE-01C5-F45D-9B1EC98EFB5C}"/>
              </a:ext>
            </a:extLst>
          </p:cNvPr>
          <p:cNvSpPr/>
          <p:nvPr/>
        </p:nvSpPr>
        <p:spPr>
          <a:xfrm>
            <a:off x="3431893" y="4713342"/>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0" name="Imagen 23" descr="Screen shot 2011-09-26 at 3.09.19 PM.png">
            <a:extLst>
              <a:ext uri="{FF2B5EF4-FFF2-40B4-BE49-F238E27FC236}">
                <a16:creationId xmlns:a16="http://schemas.microsoft.com/office/drawing/2014/main" id="{3BC54A7B-01F7-B43E-6EDE-E7C90D44FCDD}"/>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87959" y="1996048"/>
            <a:ext cx="633957" cy="257811"/>
          </a:xfrm>
          <a:prstGeom prst="rect">
            <a:avLst/>
          </a:prstGeom>
        </p:spPr>
      </p:pic>
      <p:sp>
        <p:nvSpPr>
          <p:cNvPr id="11" name="Right Arrow 10">
            <a:extLst>
              <a:ext uri="{FF2B5EF4-FFF2-40B4-BE49-F238E27FC236}">
                <a16:creationId xmlns:a16="http://schemas.microsoft.com/office/drawing/2014/main" id="{24865F33-2B31-F63C-1B06-6B7AC5B2B84D}"/>
              </a:ext>
            </a:extLst>
          </p:cNvPr>
          <p:cNvSpPr/>
          <p:nvPr/>
        </p:nvSpPr>
        <p:spPr>
          <a:xfrm>
            <a:off x="5607930" y="1941477"/>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ight Arrow 11">
            <a:extLst>
              <a:ext uri="{FF2B5EF4-FFF2-40B4-BE49-F238E27FC236}">
                <a16:creationId xmlns:a16="http://schemas.microsoft.com/office/drawing/2014/main" id="{F494C8D0-CC2B-EAC0-4A7A-119D5AB6E625}"/>
              </a:ext>
            </a:extLst>
          </p:cNvPr>
          <p:cNvSpPr/>
          <p:nvPr/>
        </p:nvSpPr>
        <p:spPr>
          <a:xfrm>
            <a:off x="5607930" y="4713342"/>
            <a:ext cx="358815" cy="350179"/>
          </a:xfrm>
          <a:prstGeom prst="rightArrow">
            <a:avLst/>
          </a:prstGeom>
          <a:solidFill>
            <a:schemeClr val="tx2">
              <a:lumMod val="50000"/>
              <a:lumOff val="50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3" name="TextBox 12">
            <a:extLst>
              <a:ext uri="{FF2B5EF4-FFF2-40B4-BE49-F238E27FC236}">
                <a16:creationId xmlns:a16="http://schemas.microsoft.com/office/drawing/2014/main" id="{87914D66-B712-85B7-1F10-8AF03531E360}"/>
              </a:ext>
            </a:extLst>
          </p:cNvPr>
          <p:cNvSpPr txBox="1"/>
          <p:nvPr/>
        </p:nvSpPr>
        <p:spPr>
          <a:xfrm>
            <a:off x="6041979" y="2332867"/>
            <a:ext cx="1104790" cy="276999"/>
          </a:xfrm>
          <a:prstGeom prst="rect">
            <a:avLst/>
          </a:prstGeom>
          <a:noFill/>
        </p:spPr>
        <p:txBody>
          <a:bodyPr wrap="none" rtlCol="0">
            <a:spAutoFit/>
          </a:bodyPr>
          <a:lstStyle/>
          <a:p>
            <a:r>
              <a:rPr lang="es-ES_tradnl" sz="1200" dirty="0">
                <a:latin typeface="Trebuchet MS" panose="020B0703020202090204" pitchFamily="34" charset="0"/>
              </a:rPr>
              <a:t>EMBEDDING 1</a:t>
            </a:r>
          </a:p>
        </p:txBody>
      </p:sp>
      <p:pic>
        <p:nvPicPr>
          <p:cNvPr id="14" name="Imagen 23" descr="Screen shot 2011-09-26 at 3.09.19 PM.png">
            <a:extLst>
              <a:ext uri="{FF2B5EF4-FFF2-40B4-BE49-F238E27FC236}">
                <a16:creationId xmlns:a16="http://schemas.microsoft.com/office/drawing/2014/main" id="{C5BFAC5A-8EE2-8988-DEC9-95DE695672BA}"/>
              </a:ext>
            </a:extLst>
          </p:cNvPr>
          <p:cNvPicPr preferRelativeResize="0">
            <a:picLocks/>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6193681" y="4776768"/>
            <a:ext cx="633957" cy="257811"/>
          </a:xfrm>
          <a:prstGeom prst="rect">
            <a:avLst/>
          </a:prstGeom>
        </p:spPr>
      </p:pic>
      <p:sp>
        <p:nvSpPr>
          <p:cNvPr id="15" name="TextBox 14">
            <a:extLst>
              <a:ext uri="{FF2B5EF4-FFF2-40B4-BE49-F238E27FC236}">
                <a16:creationId xmlns:a16="http://schemas.microsoft.com/office/drawing/2014/main" id="{185C201C-FF53-5CA8-8ED8-C3AD06672563}"/>
              </a:ext>
            </a:extLst>
          </p:cNvPr>
          <p:cNvSpPr txBox="1"/>
          <p:nvPr/>
        </p:nvSpPr>
        <p:spPr>
          <a:xfrm>
            <a:off x="6047701" y="5113587"/>
            <a:ext cx="1104790" cy="276999"/>
          </a:xfrm>
          <a:prstGeom prst="rect">
            <a:avLst/>
          </a:prstGeom>
          <a:noFill/>
        </p:spPr>
        <p:txBody>
          <a:bodyPr wrap="none" rtlCol="0">
            <a:spAutoFit/>
          </a:bodyPr>
          <a:lstStyle/>
          <a:p>
            <a:r>
              <a:rPr lang="es-ES_tradnl" sz="1200" dirty="0">
                <a:latin typeface="Trebuchet MS" panose="020B0703020202090204" pitchFamily="34" charset="0"/>
              </a:rPr>
              <a:t>EMBEDDING 2</a:t>
            </a:r>
          </a:p>
        </p:txBody>
      </p:sp>
      <p:grpSp>
        <p:nvGrpSpPr>
          <p:cNvPr id="17" name="Group 16">
            <a:extLst>
              <a:ext uri="{FF2B5EF4-FFF2-40B4-BE49-F238E27FC236}">
                <a16:creationId xmlns:a16="http://schemas.microsoft.com/office/drawing/2014/main" id="{6BEC7C21-C8E9-389B-49C4-9456CF72782A}"/>
              </a:ext>
            </a:extLst>
          </p:cNvPr>
          <p:cNvGrpSpPr/>
          <p:nvPr/>
        </p:nvGrpSpPr>
        <p:grpSpPr>
          <a:xfrm>
            <a:off x="7179501" y="1682090"/>
            <a:ext cx="1318443" cy="3857657"/>
            <a:chOff x="7291367" y="1622768"/>
            <a:chExt cx="1318443" cy="3857657"/>
          </a:xfrm>
        </p:grpSpPr>
        <p:sp>
          <p:nvSpPr>
            <p:cNvPr id="23" name="Right Brace 22">
              <a:extLst>
                <a:ext uri="{FF2B5EF4-FFF2-40B4-BE49-F238E27FC236}">
                  <a16:creationId xmlns:a16="http://schemas.microsoft.com/office/drawing/2014/main" id="{E5B426EE-DEE0-43B8-E781-06DB4D62B505}"/>
                </a:ext>
              </a:extLst>
            </p:cNvPr>
            <p:cNvSpPr/>
            <p:nvPr/>
          </p:nvSpPr>
          <p:spPr>
            <a:xfrm>
              <a:off x="7291367" y="1622768"/>
              <a:ext cx="633956" cy="3857657"/>
            </a:xfrm>
            <a:prstGeom prst="righ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s-ES_tradnl"/>
            </a:p>
          </p:txBody>
        </p:sp>
        <p:sp>
          <p:nvSpPr>
            <p:cNvPr id="24" name="TextBox 23">
              <a:extLst>
                <a:ext uri="{FF2B5EF4-FFF2-40B4-BE49-F238E27FC236}">
                  <a16:creationId xmlns:a16="http://schemas.microsoft.com/office/drawing/2014/main" id="{94BB1278-7590-9400-5132-B32589290F30}"/>
                </a:ext>
              </a:extLst>
            </p:cNvPr>
            <p:cNvSpPr txBox="1"/>
            <p:nvPr/>
          </p:nvSpPr>
          <p:spPr>
            <a:xfrm>
              <a:off x="7763104" y="3228071"/>
              <a:ext cx="846706" cy="646331"/>
            </a:xfrm>
            <a:prstGeom prst="rect">
              <a:avLst/>
            </a:prstGeom>
            <a:noFill/>
          </p:spPr>
          <p:txBody>
            <a:bodyPr wrap="none" rtlCol="0">
              <a:spAutoFit/>
            </a:bodyPr>
            <a:lstStyle/>
            <a:p>
              <a:pPr algn="ctr"/>
              <a:r>
                <a:rPr lang="es-ES_tradnl" sz="1200" dirty="0">
                  <a:latin typeface="Trebuchet MS" panose="020B0703020202090204" pitchFamily="34" charset="0"/>
                </a:rPr>
                <a:t>(</a:t>
              </a:r>
              <a:r>
                <a:rPr lang="es-ES_tradnl" sz="1200" dirty="0" err="1">
                  <a:latin typeface="Trebuchet MS" panose="020B0703020202090204" pitchFamily="34" charset="0"/>
                </a:rPr>
                <a:t>must</a:t>
              </a:r>
              <a:r>
                <a:rPr lang="es-ES_tradnl" sz="1200" dirty="0">
                  <a:latin typeface="Trebuchet MS" panose="020B0703020202090204" pitchFamily="34" charset="0"/>
                </a:rPr>
                <a:t> be)</a:t>
              </a:r>
            </a:p>
            <a:p>
              <a:pPr algn="ctr"/>
              <a:r>
                <a:rPr lang="es-ES_tradnl" sz="1200" dirty="0">
                  <a:latin typeface="Trebuchet MS" panose="020B0703020202090204" pitchFamily="34" charset="0"/>
                </a:rPr>
                <a:t>VERY </a:t>
              </a:r>
            </a:p>
            <a:p>
              <a:pPr algn="ctr"/>
              <a:r>
                <a:rPr lang="es-ES_tradnl" sz="1200" dirty="0">
                  <a:latin typeface="Trebuchet MS" panose="020B0703020202090204" pitchFamily="34" charset="0"/>
                </a:rPr>
                <a:t>SIMILAR</a:t>
              </a:r>
            </a:p>
          </p:txBody>
        </p:sp>
      </p:grpSp>
      <p:pic>
        <p:nvPicPr>
          <p:cNvPr id="26" name="Picture 25">
            <a:extLst>
              <a:ext uri="{FF2B5EF4-FFF2-40B4-BE49-F238E27FC236}">
                <a16:creationId xmlns:a16="http://schemas.microsoft.com/office/drawing/2014/main" id="{CC324390-E813-CDF0-EA62-93E51A35BD9B}"/>
              </a:ext>
            </a:extLst>
          </p:cNvPr>
          <p:cNvPicPr>
            <a:picLocks noChangeAspect="1"/>
          </p:cNvPicPr>
          <p:nvPr/>
        </p:nvPicPr>
        <p:blipFill>
          <a:blip r:embed="rId6"/>
          <a:srcRect l="30231" r="44504"/>
          <a:stretch/>
        </p:blipFill>
        <p:spPr>
          <a:xfrm>
            <a:off x="6248635" y="1447140"/>
            <a:ext cx="471681" cy="469900"/>
          </a:xfrm>
          <a:prstGeom prst="rect">
            <a:avLst/>
          </a:prstGeom>
        </p:spPr>
      </p:pic>
      <p:pic>
        <p:nvPicPr>
          <p:cNvPr id="27" name="Picture 26">
            <a:extLst>
              <a:ext uri="{FF2B5EF4-FFF2-40B4-BE49-F238E27FC236}">
                <a16:creationId xmlns:a16="http://schemas.microsoft.com/office/drawing/2014/main" id="{8FB1732E-21C0-BAE9-A40E-A256CE7C1720}"/>
              </a:ext>
            </a:extLst>
          </p:cNvPr>
          <p:cNvPicPr>
            <a:picLocks noChangeAspect="1"/>
          </p:cNvPicPr>
          <p:nvPr/>
        </p:nvPicPr>
        <p:blipFill>
          <a:blip r:embed="rId6"/>
          <a:srcRect l="65596" r="8352"/>
          <a:stretch/>
        </p:blipFill>
        <p:spPr>
          <a:xfrm>
            <a:off x="6257265" y="4279451"/>
            <a:ext cx="486377" cy="469900"/>
          </a:xfrm>
          <a:prstGeom prst="rect">
            <a:avLst/>
          </a:prstGeom>
        </p:spPr>
      </p:pic>
      <p:pic>
        <p:nvPicPr>
          <p:cNvPr id="2" name="Picture 1">
            <a:extLst>
              <a:ext uri="{FF2B5EF4-FFF2-40B4-BE49-F238E27FC236}">
                <a16:creationId xmlns:a16="http://schemas.microsoft.com/office/drawing/2014/main" id="{09FC43BF-21D5-9CFE-6349-C01DF8D53F91}"/>
              </a:ext>
            </a:extLst>
          </p:cNvPr>
          <p:cNvPicPr>
            <a:picLocks noChangeAspect="1"/>
          </p:cNvPicPr>
          <p:nvPr/>
        </p:nvPicPr>
        <p:blipFill>
          <a:blip r:embed="rId7"/>
          <a:stretch>
            <a:fillRect/>
          </a:stretch>
        </p:blipFill>
        <p:spPr>
          <a:xfrm>
            <a:off x="4100279" y="1212876"/>
            <a:ext cx="1242736" cy="4654002"/>
          </a:xfrm>
          <a:prstGeom prst="rect">
            <a:avLst/>
          </a:prstGeom>
        </p:spPr>
      </p:pic>
      <p:grpSp>
        <p:nvGrpSpPr>
          <p:cNvPr id="16" name="Group 15">
            <a:extLst>
              <a:ext uri="{FF2B5EF4-FFF2-40B4-BE49-F238E27FC236}">
                <a16:creationId xmlns:a16="http://schemas.microsoft.com/office/drawing/2014/main" id="{72CA5541-AA1A-4F88-BD3D-C71FADDD7563}"/>
              </a:ext>
            </a:extLst>
          </p:cNvPr>
          <p:cNvGrpSpPr/>
          <p:nvPr/>
        </p:nvGrpSpPr>
        <p:grpSpPr>
          <a:xfrm>
            <a:off x="2741819" y="3052075"/>
            <a:ext cx="5889579" cy="1142999"/>
            <a:chOff x="2796664" y="5596430"/>
            <a:chExt cx="5889579" cy="1142999"/>
          </a:xfrm>
        </p:grpSpPr>
        <p:pic>
          <p:nvPicPr>
            <p:cNvPr id="25" name="Picture 24">
              <a:extLst>
                <a:ext uri="{FF2B5EF4-FFF2-40B4-BE49-F238E27FC236}">
                  <a16:creationId xmlns:a16="http://schemas.microsoft.com/office/drawing/2014/main" id="{DCBDA426-83CE-0B18-BA85-0B0D60FE74D5}"/>
                </a:ext>
              </a:extLst>
            </p:cNvPr>
            <p:cNvPicPr>
              <a:picLocks noChangeAspect="1"/>
            </p:cNvPicPr>
            <p:nvPr/>
          </p:nvPicPr>
          <p:blipFill>
            <a:blip r:embed="rId6"/>
            <a:stretch>
              <a:fillRect/>
            </a:stretch>
          </p:blipFill>
          <p:spPr>
            <a:xfrm>
              <a:off x="2796664" y="5831748"/>
              <a:ext cx="1866900" cy="469900"/>
            </a:xfrm>
            <a:prstGeom prst="rect">
              <a:avLst/>
            </a:prstGeom>
          </p:spPr>
        </p:pic>
        <p:sp>
          <p:nvSpPr>
            <p:cNvPr id="28" name="TextBox 27">
              <a:extLst>
                <a:ext uri="{FF2B5EF4-FFF2-40B4-BE49-F238E27FC236}">
                  <a16:creationId xmlns:a16="http://schemas.microsoft.com/office/drawing/2014/main" id="{8BC1BF1A-287B-F7C8-B949-96B711A6FB80}"/>
                </a:ext>
              </a:extLst>
            </p:cNvPr>
            <p:cNvSpPr txBox="1"/>
            <p:nvPr/>
          </p:nvSpPr>
          <p:spPr>
            <a:xfrm>
              <a:off x="6198470" y="5903052"/>
              <a:ext cx="2487773" cy="369332"/>
            </a:xfrm>
            <a:prstGeom prst="rect">
              <a:avLst/>
            </a:prstGeom>
            <a:noFill/>
          </p:spPr>
          <p:txBody>
            <a:bodyPr wrap="square" rtlCol="0">
              <a:spAutoFit/>
            </a:bodyPr>
            <a:lstStyle/>
            <a:p>
              <a:r>
                <a:rPr lang="en-US" dirty="0">
                  <a:solidFill>
                    <a:srgbClr val="00B050"/>
                  </a:solidFill>
                  <a:latin typeface="Trebuchet MS" panose="020B0703020202090204" pitchFamily="34" charset="0"/>
                </a:rPr>
                <a:t>→  HIGH</a:t>
              </a:r>
            </a:p>
          </p:txBody>
        </p:sp>
        <p:pic>
          <p:nvPicPr>
            <p:cNvPr id="29" name="Picture 28">
              <a:extLst>
                <a:ext uri="{FF2B5EF4-FFF2-40B4-BE49-F238E27FC236}">
                  <a16:creationId xmlns:a16="http://schemas.microsoft.com/office/drawing/2014/main" id="{03203700-9C2A-AB85-F9EA-B0E9F0956431}"/>
                </a:ext>
              </a:extLst>
            </p:cNvPr>
            <p:cNvPicPr>
              <a:picLocks noChangeAspect="1"/>
            </p:cNvPicPr>
            <p:nvPr/>
          </p:nvPicPr>
          <p:blipFill>
            <a:blip r:embed="rId8"/>
            <a:srcRect l="49068" t="-40354" r="-16976" b="-84451"/>
            <a:stretch/>
          </p:blipFill>
          <p:spPr>
            <a:xfrm>
              <a:off x="4696794" y="5596430"/>
              <a:ext cx="1981200" cy="1142999"/>
            </a:xfrm>
            <a:prstGeom prst="rect">
              <a:avLst/>
            </a:prstGeom>
          </p:spPr>
        </p:pic>
      </p:grpSp>
      <p:grpSp>
        <p:nvGrpSpPr>
          <p:cNvPr id="20" name="Group 19">
            <a:extLst>
              <a:ext uri="{FF2B5EF4-FFF2-40B4-BE49-F238E27FC236}">
                <a16:creationId xmlns:a16="http://schemas.microsoft.com/office/drawing/2014/main" id="{BC7D746B-8022-A721-F35D-6AF1E51650CF}"/>
              </a:ext>
            </a:extLst>
          </p:cNvPr>
          <p:cNvGrpSpPr/>
          <p:nvPr/>
        </p:nvGrpSpPr>
        <p:grpSpPr>
          <a:xfrm>
            <a:off x="3869214" y="749147"/>
            <a:ext cx="1687578" cy="5898323"/>
            <a:chOff x="3869214" y="749147"/>
            <a:chExt cx="1687578" cy="5898323"/>
          </a:xfrm>
        </p:grpSpPr>
        <p:sp>
          <p:nvSpPr>
            <p:cNvPr id="18" name="Rounded Rectangle 17">
              <a:extLst>
                <a:ext uri="{FF2B5EF4-FFF2-40B4-BE49-F238E27FC236}">
                  <a16:creationId xmlns:a16="http://schemas.microsoft.com/office/drawing/2014/main" id="{8631CC1D-6A00-74C4-F77B-57576ECF470C}"/>
                </a:ext>
              </a:extLst>
            </p:cNvPr>
            <p:cNvSpPr/>
            <p:nvPr/>
          </p:nvSpPr>
          <p:spPr>
            <a:xfrm>
              <a:off x="3944039" y="749147"/>
              <a:ext cx="1575412" cy="5420299"/>
            </a:xfrm>
            <a:prstGeom prst="roundRect">
              <a:avLst/>
            </a:prstGeom>
            <a:noFill/>
            <a:ln w="12700">
              <a:solidFill>
                <a:srgbClr val="FF93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L"/>
            </a:p>
          </p:txBody>
        </p:sp>
        <p:sp>
          <p:nvSpPr>
            <p:cNvPr id="19" name="TextBox 18">
              <a:extLst>
                <a:ext uri="{FF2B5EF4-FFF2-40B4-BE49-F238E27FC236}">
                  <a16:creationId xmlns:a16="http://schemas.microsoft.com/office/drawing/2014/main" id="{E9C95202-60CF-06E9-F7E0-6F514595C2A8}"/>
                </a:ext>
              </a:extLst>
            </p:cNvPr>
            <p:cNvSpPr txBox="1"/>
            <p:nvPr/>
          </p:nvSpPr>
          <p:spPr>
            <a:xfrm>
              <a:off x="3869214" y="6370471"/>
              <a:ext cx="1687578" cy="276999"/>
            </a:xfrm>
            <a:prstGeom prst="rect">
              <a:avLst/>
            </a:prstGeom>
            <a:noFill/>
          </p:spPr>
          <p:txBody>
            <a:bodyPr wrap="none" rtlCol="0">
              <a:spAutoFit/>
            </a:bodyPr>
            <a:lstStyle/>
            <a:p>
              <a:r>
                <a:rPr lang="es-ES_tradnl" sz="1200" dirty="0">
                  <a:latin typeface="Trebuchet MS" panose="020B0703020202090204" pitchFamily="34" charset="0"/>
                </a:rPr>
                <a:t>HOW TO TRAIN THEM?</a:t>
              </a:r>
            </a:p>
          </p:txBody>
        </p:sp>
      </p:grpSp>
    </p:spTree>
    <p:extLst>
      <p:ext uri="{BB962C8B-B14F-4D97-AF65-F5344CB8AC3E}">
        <p14:creationId xmlns:p14="http://schemas.microsoft.com/office/powerpoint/2010/main" val="225360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2111</TotalTime>
  <Words>677</Words>
  <Application>Microsoft Macintosh PowerPoint</Application>
  <PresentationFormat>On-screen Show (4:3)</PresentationFormat>
  <Paragraphs>115</Paragraphs>
  <Slides>34</Slides>
  <Notes>6</Notes>
  <HiddenSlides>3</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Consolas</vt:lpstr>
      <vt:lpstr>Trebuchet MS</vt:lpstr>
      <vt:lpstr>Diseño predeterminado</vt:lpstr>
      <vt:lpstr>PowerPoint Presentation</vt:lpstr>
      <vt:lpstr>Embeddings</vt:lpstr>
      <vt:lpstr>Embeddings</vt:lpstr>
      <vt:lpstr>Embeddings</vt:lpstr>
      <vt:lpstr>Embeddings</vt:lpstr>
      <vt:lpstr>Embeddings in NLP</vt:lpstr>
      <vt:lpstr>Embedding Projector</vt:lpstr>
      <vt:lpstr>Key Idea of CLIP</vt:lpstr>
      <vt:lpstr>Key Idea of CLIP</vt:lpstr>
      <vt:lpstr>Data Collection: (Image , Text) 400M pairs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54</cp:revision>
  <dcterms:created xsi:type="dcterms:W3CDTF">2020-06-03T16:36:13Z</dcterms:created>
  <dcterms:modified xsi:type="dcterms:W3CDTF">2024-11-07T12:29:06Z</dcterms:modified>
</cp:coreProperties>
</file>